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handoutMasterIdLst>
    <p:handoutMasterId r:id="rId19"/>
  </p:handoutMasterIdLst>
  <p:sldIdLst>
    <p:sldId id="257" r:id="rId2"/>
    <p:sldId id="263" r:id="rId3"/>
    <p:sldId id="302" r:id="rId4"/>
    <p:sldId id="301" r:id="rId5"/>
    <p:sldId id="299" r:id="rId6"/>
    <p:sldId id="296" r:id="rId7"/>
    <p:sldId id="295" r:id="rId8"/>
    <p:sldId id="297" r:id="rId9"/>
    <p:sldId id="293" r:id="rId10"/>
    <p:sldId id="305" r:id="rId11"/>
    <p:sldId id="300" r:id="rId12"/>
    <p:sldId id="269" r:id="rId13"/>
    <p:sldId id="268" r:id="rId14"/>
    <p:sldId id="303" r:id="rId15"/>
    <p:sldId id="304" r:id="rId16"/>
    <p:sldId id="261" r:id="rId17"/>
  </p:sldIdLst>
  <p:sldSz cx="12192000" cy="6858000"/>
  <p:notesSz cx="6797675" cy="9926638"/>
  <p:embeddedFontLst>
    <p:embeddedFont>
      <p:font typeface="Calibri" panose="020F0502020204030204" pitchFamily="34" charset="0"/>
      <p:regular r:id="rId20"/>
      <p:bold r:id="rId21"/>
      <p:italic r:id="rId22"/>
      <p:boldItalic r:id="rId23"/>
    </p:embeddedFont>
    <p:embeddedFont>
      <p:font typeface="Maven Pro" panose="020B0604020202020204" charset="0"/>
      <p:regular r:id="rId24"/>
      <p:bold r:id="rId25"/>
    </p:embeddedFont>
    <p:embeddedFont>
      <p:font typeface="Trebuchet MS" panose="020B0603020202020204"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071">
          <p15:clr>
            <a:srgbClr val="A4A3A4"/>
          </p15:clr>
        </p15:guide>
        <p15:guide id="3" pos="3273">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g4yB3XfoaGQYa4pEDgvvTk3U+S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258" y="90"/>
      </p:cViewPr>
      <p:guideLst>
        <p:guide orient="horz" pos="2160"/>
        <p:guide pos="2071"/>
        <p:guide pos="32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1E955C7-8D02-498A-B778-D39C4D01681F}" type="datetimeFigureOut">
              <a:rPr lang="pt-BR" smtClean="0"/>
              <a:t>10/04/2025</a:t>
            </a:fld>
            <a:endParaRPr lang="pt-BR"/>
          </a:p>
        </p:txBody>
      </p:sp>
      <p:sp>
        <p:nvSpPr>
          <p:cNvPr id="4" name="Espaço Reservado para Rodapé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2F4438B-C810-4439-A08F-9A9A95FB6FBB}" type="slidenum">
              <a:rPr lang="pt-BR" smtClean="0"/>
              <a:t>‹nº›</a:t>
            </a:fld>
            <a:endParaRPr lang="pt-BR"/>
          </a:p>
        </p:txBody>
      </p:sp>
    </p:spTree>
    <p:extLst>
      <p:ext uri="{BB962C8B-B14F-4D97-AF65-F5344CB8AC3E}">
        <p14:creationId xmlns:p14="http://schemas.microsoft.com/office/powerpoint/2010/main" val="39148444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16225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72580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39c24062f_1_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b39c24062f_1_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6" name="Google Shape;216;g2b39c24062f_1_9: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10</a:t>
            </a:fld>
            <a:endParaRPr/>
          </a:p>
        </p:txBody>
      </p:sp>
    </p:spTree>
    <p:extLst>
      <p:ext uri="{BB962C8B-B14F-4D97-AF65-F5344CB8AC3E}">
        <p14:creationId xmlns:p14="http://schemas.microsoft.com/office/powerpoint/2010/main" val="2755067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38eebc5cd_0_2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b38eebc5cd_0_20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9" name="Google Shape;209;g2b38eebc5cd_0_20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11</a:t>
            </a:fld>
            <a:endParaRPr/>
          </a:p>
        </p:txBody>
      </p:sp>
    </p:spTree>
    <p:extLst>
      <p:ext uri="{BB962C8B-B14F-4D97-AF65-F5344CB8AC3E}">
        <p14:creationId xmlns:p14="http://schemas.microsoft.com/office/powerpoint/2010/main" val="3224728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39c24062f_1_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b39c24062f_1_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6" name="Google Shape;216;g2b39c24062f_1_9: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12</a:t>
            </a:fld>
            <a:endParaRPr/>
          </a:p>
        </p:txBody>
      </p:sp>
    </p:spTree>
    <p:extLst>
      <p:ext uri="{BB962C8B-B14F-4D97-AF65-F5344CB8AC3E}">
        <p14:creationId xmlns:p14="http://schemas.microsoft.com/office/powerpoint/2010/main" val="252638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38eebc5cd_0_2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b38eebc5cd_0_20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9" name="Google Shape;209;g2b38eebc5cd_0_20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13</a:t>
            </a:fld>
            <a:endParaRPr/>
          </a:p>
        </p:txBody>
      </p:sp>
    </p:spTree>
    <p:extLst>
      <p:ext uri="{BB962C8B-B14F-4D97-AF65-F5344CB8AC3E}">
        <p14:creationId xmlns:p14="http://schemas.microsoft.com/office/powerpoint/2010/main" val="579492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39c24062f_1_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b39c24062f_1_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6" name="Google Shape;216;g2b39c24062f_1_9: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14</a:t>
            </a:fld>
            <a:endParaRPr/>
          </a:p>
        </p:txBody>
      </p:sp>
    </p:spTree>
    <p:extLst>
      <p:ext uri="{BB962C8B-B14F-4D97-AF65-F5344CB8AC3E}">
        <p14:creationId xmlns:p14="http://schemas.microsoft.com/office/powerpoint/2010/main" val="2085077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38eebc5cd_0_2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b38eebc5cd_0_20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9" name="Google Shape;209;g2b38eebc5cd_0_20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15</a:t>
            </a:fld>
            <a:endParaRPr/>
          </a:p>
        </p:txBody>
      </p:sp>
    </p:spTree>
    <p:extLst>
      <p:ext uri="{BB962C8B-B14F-4D97-AF65-F5344CB8AC3E}">
        <p14:creationId xmlns:p14="http://schemas.microsoft.com/office/powerpoint/2010/main" val="97355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b38eebc5cd_0_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g2b38eebc5cd_0_7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60" name="Google Shape;160;g2b38eebc5cd_0_79: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16</a:t>
            </a:fld>
            <a:endParaRPr/>
          </a:p>
        </p:txBody>
      </p:sp>
    </p:spTree>
    <p:extLst>
      <p:ext uri="{BB962C8B-B14F-4D97-AF65-F5344CB8AC3E}">
        <p14:creationId xmlns:p14="http://schemas.microsoft.com/office/powerpoint/2010/main" val="407269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b38eebc5cd_0_1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2b38eebc5cd_0_121: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74" name="Google Shape;174;g2b38eebc5cd_0_121: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2</a:t>
            </a:fld>
            <a:endParaRPr/>
          </a:p>
        </p:txBody>
      </p:sp>
    </p:spTree>
    <p:extLst>
      <p:ext uri="{BB962C8B-B14F-4D97-AF65-F5344CB8AC3E}">
        <p14:creationId xmlns:p14="http://schemas.microsoft.com/office/powerpoint/2010/main" val="244758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38eebc5cd_0_2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b38eebc5cd_0_20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9" name="Google Shape;209;g2b38eebc5cd_0_20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3</a:t>
            </a:fld>
            <a:endParaRPr/>
          </a:p>
        </p:txBody>
      </p:sp>
    </p:spTree>
    <p:extLst>
      <p:ext uri="{BB962C8B-B14F-4D97-AF65-F5344CB8AC3E}">
        <p14:creationId xmlns:p14="http://schemas.microsoft.com/office/powerpoint/2010/main" val="41287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39c24062f_1_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b39c24062f_1_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6" name="Google Shape;216;g2b39c24062f_1_9: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4</a:t>
            </a:fld>
            <a:endParaRPr/>
          </a:p>
        </p:txBody>
      </p:sp>
    </p:spTree>
    <p:extLst>
      <p:ext uri="{BB962C8B-B14F-4D97-AF65-F5344CB8AC3E}">
        <p14:creationId xmlns:p14="http://schemas.microsoft.com/office/powerpoint/2010/main" val="290911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38eebc5cd_0_2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b38eebc5cd_0_20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9" name="Google Shape;209;g2b38eebc5cd_0_20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5</a:t>
            </a:fld>
            <a:endParaRPr/>
          </a:p>
        </p:txBody>
      </p:sp>
    </p:spTree>
    <p:extLst>
      <p:ext uri="{BB962C8B-B14F-4D97-AF65-F5344CB8AC3E}">
        <p14:creationId xmlns:p14="http://schemas.microsoft.com/office/powerpoint/2010/main" val="3125582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39c24062f_1_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b39c24062f_1_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6" name="Google Shape;216;g2b39c24062f_1_9: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6</a:t>
            </a:fld>
            <a:endParaRPr/>
          </a:p>
        </p:txBody>
      </p:sp>
    </p:spTree>
    <p:extLst>
      <p:ext uri="{BB962C8B-B14F-4D97-AF65-F5344CB8AC3E}">
        <p14:creationId xmlns:p14="http://schemas.microsoft.com/office/powerpoint/2010/main" val="31366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38eebc5cd_0_2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b38eebc5cd_0_20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9" name="Google Shape;209;g2b38eebc5cd_0_20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7</a:t>
            </a:fld>
            <a:endParaRPr/>
          </a:p>
        </p:txBody>
      </p:sp>
    </p:spTree>
    <p:extLst>
      <p:ext uri="{BB962C8B-B14F-4D97-AF65-F5344CB8AC3E}">
        <p14:creationId xmlns:p14="http://schemas.microsoft.com/office/powerpoint/2010/main" val="25663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b39c24062f_1_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g2b39c24062f_1_9: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6" name="Google Shape;216;g2b39c24062f_1_9: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8</a:t>
            </a:fld>
            <a:endParaRPr/>
          </a:p>
        </p:txBody>
      </p:sp>
    </p:spTree>
    <p:extLst>
      <p:ext uri="{BB962C8B-B14F-4D97-AF65-F5344CB8AC3E}">
        <p14:creationId xmlns:p14="http://schemas.microsoft.com/office/powerpoint/2010/main" val="3290288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2b38eebc5cd_0_20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g2b38eebc5cd_0_205:notes"/>
          <p:cNvSpPr txBox="1">
            <a:spLocks noGrp="1"/>
          </p:cNvSpPr>
          <p:nvPr>
            <p:ph type="body" idx="1"/>
          </p:nvPr>
        </p:nvSpPr>
        <p:spPr>
          <a:xfrm>
            <a:off x="679768" y="4777194"/>
            <a:ext cx="5438140" cy="390877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pt-BR"/>
              <a:t>O que fazemos</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atende vagas no Brasil todo </a:t>
            </a:r>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Conectando talentos a vagas de </a:t>
            </a:r>
            <a:r>
              <a:rPr lang="pt-BR" b="1">
                <a:solidFill>
                  <a:srgbClr val="595959"/>
                </a:solidFill>
                <a:latin typeface="Trebuchet MS"/>
                <a:ea typeface="Trebuchet MS"/>
                <a:cs typeface="Trebuchet MS"/>
                <a:sym typeface="Trebuchet MS"/>
              </a:rPr>
              <a:t>3 a 8 mil reais de salário</a:t>
            </a:r>
            <a:r>
              <a:rPr lang="pt-BR">
                <a:solidFill>
                  <a:srgbClr val="595959"/>
                </a:solidFill>
                <a:latin typeface="Trebuchet MS"/>
                <a:ea typeface="Trebuchet MS"/>
                <a:cs typeface="Trebuchet MS"/>
                <a:sym typeface="Trebuchet MS"/>
              </a:rPr>
              <a:t>.</a:t>
            </a:r>
            <a:endParaRPr/>
          </a:p>
          <a:p>
            <a:pPr marL="285750" lvl="0" indent="-285750" algn="l" rtl="0">
              <a:lnSpc>
                <a:spcPct val="100000"/>
              </a:lnSpc>
              <a:spcBef>
                <a:spcPts val="0"/>
              </a:spcBef>
              <a:spcAft>
                <a:spcPts val="0"/>
              </a:spcAft>
              <a:buClr>
                <a:srgbClr val="595959"/>
              </a:buClr>
              <a:buSzPts val="1200"/>
              <a:buFont typeface="Trebuchet MS"/>
              <a:buChar char="-"/>
            </a:pPr>
            <a:r>
              <a:rPr lang="pt-BR" b="1">
                <a:solidFill>
                  <a:srgbClr val="595959"/>
                </a:solidFill>
                <a:latin typeface="Trebuchet MS"/>
                <a:ea typeface="Trebuchet MS"/>
                <a:cs typeface="Trebuchet MS"/>
                <a:sym typeface="Trebuchet MS"/>
              </a:rPr>
              <a:t>De todas as áreas, para todos os setores</a:t>
            </a:r>
            <a:r>
              <a:rPr lang="pt-BR">
                <a:solidFill>
                  <a:srgbClr val="595959"/>
                </a:solidFill>
                <a:latin typeface="Trebuchet MS"/>
                <a:ea typeface="Trebuchet MS"/>
                <a:cs typeface="Trebuchet MS"/>
                <a:sym typeface="Trebuchet MS"/>
              </a:rPr>
              <a:t>.</a:t>
            </a:r>
            <a:endParaRPr>
              <a:solidFill>
                <a:srgbClr val="595959"/>
              </a:solidFill>
              <a:latin typeface="Trebuchet MS"/>
              <a:ea typeface="Trebuchet MS"/>
              <a:cs typeface="Trebuchet MS"/>
              <a:sym typeface="Trebuchet MS"/>
            </a:endParaRPr>
          </a:p>
          <a:p>
            <a:pPr marL="285750" lvl="0" indent="-285750" algn="l" rtl="0">
              <a:lnSpc>
                <a:spcPct val="100000"/>
              </a:lnSpc>
              <a:spcBef>
                <a:spcPts val="0"/>
              </a:spcBef>
              <a:spcAft>
                <a:spcPts val="0"/>
              </a:spcAft>
              <a:buClr>
                <a:srgbClr val="595959"/>
              </a:buClr>
              <a:buSzPts val="1200"/>
              <a:buFont typeface="Trebuchet MS"/>
              <a:buChar char="-"/>
            </a:pPr>
            <a:r>
              <a:rPr lang="pt-BR">
                <a:solidFill>
                  <a:srgbClr val="595959"/>
                </a:solidFill>
                <a:latin typeface="Trebuchet MS"/>
                <a:ea typeface="Trebuchet MS"/>
                <a:cs typeface="Trebuchet MS"/>
                <a:sym typeface="Trebuchet MS"/>
              </a:rPr>
              <a:t>Pessoas </a:t>
            </a:r>
            <a:r>
              <a:rPr lang="pt-BR" b="1">
                <a:solidFill>
                  <a:srgbClr val="595959"/>
                </a:solidFill>
                <a:latin typeface="Trebuchet MS"/>
                <a:ea typeface="Trebuchet MS"/>
                <a:cs typeface="Trebuchet MS"/>
                <a:sym typeface="Trebuchet MS"/>
              </a:rPr>
              <a:t>recém-formadas</a:t>
            </a:r>
            <a:r>
              <a:rPr lang="pt-BR">
                <a:solidFill>
                  <a:srgbClr val="595959"/>
                </a:solidFill>
                <a:latin typeface="Trebuchet MS"/>
                <a:ea typeface="Trebuchet MS"/>
                <a:cs typeface="Trebuchet MS"/>
                <a:sym typeface="Trebuchet MS"/>
              </a:rPr>
              <a:t> em </a:t>
            </a:r>
            <a:r>
              <a:rPr lang="pt-BR" b="1">
                <a:solidFill>
                  <a:srgbClr val="595959"/>
                </a:solidFill>
                <a:latin typeface="Trebuchet MS"/>
                <a:ea typeface="Trebuchet MS"/>
                <a:cs typeface="Trebuchet MS"/>
                <a:sym typeface="Trebuchet MS"/>
              </a:rPr>
              <a:t>cargos de analistas a especialistas</a:t>
            </a:r>
            <a:r>
              <a:rPr lang="pt-BR">
                <a:solidFill>
                  <a:srgbClr val="595959"/>
                </a:solidFill>
                <a:latin typeface="Trebuchet MS"/>
                <a:ea typeface="Trebuchet MS"/>
                <a:cs typeface="Trebuchet MS"/>
                <a:sym typeface="Trebuchet MS"/>
              </a:rPr>
              <a:t>, independentemente da idade ou ano de formação. </a:t>
            </a:r>
            <a:endParaRPr sz="14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9" name="Google Shape;209;g2b38eebc5cd_0_205:notes"/>
          <p:cNvSpPr txBox="1">
            <a:spLocks noGrp="1"/>
          </p:cNvSpPr>
          <p:nvPr>
            <p:ph type="sldNum" idx="12"/>
          </p:nvPr>
        </p:nvSpPr>
        <p:spPr>
          <a:xfrm>
            <a:off x="3850443" y="9428583"/>
            <a:ext cx="2945659" cy="49796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BR"/>
              <a:t>9</a:t>
            </a:fld>
            <a:endParaRPr/>
          </a:p>
        </p:txBody>
      </p:sp>
    </p:spTree>
    <p:extLst>
      <p:ext uri="{BB962C8B-B14F-4D97-AF65-F5344CB8AC3E}">
        <p14:creationId xmlns:p14="http://schemas.microsoft.com/office/powerpoint/2010/main" val="423818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1"/>
        <p:cNvGrpSpPr/>
        <p:nvPr/>
      </p:nvGrpSpPr>
      <p:grpSpPr>
        <a:xfrm>
          <a:off x="0" y="0"/>
          <a:ext cx="0" cy="0"/>
          <a:chOff x="0" y="0"/>
          <a:chExt cx="0" cy="0"/>
        </a:xfrm>
      </p:grpSpPr>
      <p:sp>
        <p:nvSpPr>
          <p:cNvPr id="22" name="Google Shape;2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3"/>
        <p:cNvGrpSpPr/>
        <p:nvPr/>
      </p:nvGrpSpPr>
      <p:grpSpPr>
        <a:xfrm>
          <a:off x="0" y="0"/>
          <a:ext cx="0" cy="0"/>
          <a:chOff x="0" y="0"/>
          <a:chExt cx="0" cy="0"/>
        </a:xfrm>
      </p:grpSpPr>
      <p:sp>
        <p:nvSpPr>
          <p:cNvPr id="74" name="Google Shape;74;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79"/>
        <p:cNvGrpSpPr/>
        <p:nvPr/>
      </p:nvGrpSpPr>
      <p:grpSpPr>
        <a:xfrm>
          <a:off x="0" y="0"/>
          <a:ext cx="0" cy="0"/>
          <a:chOff x="0" y="0"/>
          <a:chExt cx="0" cy="0"/>
        </a:xfrm>
      </p:grpSpPr>
      <p:sp>
        <p:nvSpPr>
          <p:cNvPr id="80" name="Google Shape;80;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ítulo e conteúdo">
  <p:cSld name="1_Título e conteúdo">
    <p:spTree>
      <p:nvGrpSpPr>
        <p:cNvPr id="1" name="Shape 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28"/>
        <p:cNvGrpSpPr/>
        <p:nvPr/>
      </p:nvGrpSpPr>
      <p:grpSpPr>
        <a:xfrm>
          <a:off x="0" y="0"/>
          <a:ext cx="0" cy="0"/>
          <a:chOff x="0" y="0"/>
          <a:chExt cx="0" cy="0"/>
        </a:xfrm>
      </p:grpSpPr>
      <p:sp>
        <p:nvSpPr>
          <p:cNvPr id="29" name="Google Shape;29;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34"/>
        <p:cNvGrpSpPr/>
        <p:nvPr/>
      </p:nvGrpSpPr>
      <p:grpSpPr>
        <a:xfrm>
          <a:off x="0" y="0"/>
          <a:ext cx="0" cy="0"/>
          <a:chOff x="0" y="0"/>
          <a:chExt cx="0" cy="0"/>
        </a:xfrm>
      </p:grpSpPr>
      <p:sp>
        <p:nvSpPr>
          <p:cNvPr id="35" name="Google Shape;35;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1"/>
        <p:cNvGrpSpPr/>
        <p:nvPr/>
      </p:nvGrpSpPr>
      <p:grpSpPr>
        <a:xfrm>
          <a:off x="0" y="0"/>
          <a:ext cx="0" cy="0"/>
          <a:chOff x="0" y="0"/>
          <a:chExt cx="0" cy="0"/>
        </a:xfrm>
      </p:grpSpPr>
      <p:sp>
        <p:nvSpPr>
          <p:cNvPr id="42" name="Google Shape;42;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0"/>
        <p:cNvGrpSpPr/>
        <p:nvPr/>
      </p:nvGrpSpPr>
      <p:grpSpPr>
        <a:xfrm>
          <a:off x="0" y="0"/>
          <a:ext cx="0" cy="0"/>
          <a:chOff x="0" y="0"/>
          <a:chExt cx="0" cy="0"/>
        </a:xfrm>
      </p:grpSpPr>
      <p:sp>
        <p:nvSpPr>
          <p:cNvPr id="51" name="Google Shape;51;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m Branco" type="blank">
  <p:cSld name="BLANK">
    <p:spTree>
      <p:nvGrpSpPr>
        <p:cNvPr id="1" name="Shape 55"/>
        <p:cNvGrpSpPr/>
        <p:nvPr/>
      </p:nvGrpSpPr>
      <p:grpSpPr>
        <a:xfrm>
          <a:off x="0" y="0"/>
          <a:ext cx="0" cy="0"/>
          <a:chOff x="0" y="0"/>
          <a:chExt cx="0" cy="0"/>
        </a:xfrm>
      </p:grpSpPr>
      <p:sp>
        <p:nvSpPr>
          <p:cNvPr id="56" name="Google Shape;5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59"/>
        <p:cNvGrpSpPr/>
        <p:nvPr/>
      </p:nvGrpSpPr>
      <p:grpSpPr>
        <a:xfrm>
          <a:off x="0" y="0"/>
          <a:ext cx="0" cy="0"/>
          <a:chOff x="0" y="0"/>
          <a:chExt cx="0" cy="0"/>
        </a:xfrm>
      </p:grpSpPr>
      <p:sp>
        <p:nvSpPr>
          <p:cNvPr id="60" name="Google Shape;60;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66"/>
        <p:cNvGrpSpPr/>
        <p:nvPr/>
      </p:nvGrpSpPr>
      <p:grpSpPr>
        <a:xfrm>
          <a:off x="0" y="0"/>
          <a:ext cx="0" cy="0"/>
          <a:chOff x="0" y="0"/>
          <a:chExt cx="0" cy="0"/>
        </a:xfrm>
      </p:grpSpPr>
      <p:sp>
        <p:nvSpPr>
          <p:cNvPr id="67" name="Google Shape;67;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3"/>
          <p:cNvSpPr>
            <a:spLocks noGrp="1"/>
          </p:cNvSpPr>
          <p:nvPr>
            <p:ph type="pic" idx="2"/>
          </p:nvPr>
        </p:nvSpPr>
        <p:spPr>
          <a:xfrm>
            <a:off x="5183188" y="987425"/>
            <a:ext cx="6172200" cy="4873625"/>
          </a:xfrm>
          <a:prstGeom prst="rect">
            <a:avLst/>
          </a:prstGeom>
          <a:noFill/>
          <a:ln>
            <a:noFill/>
          </a:ln>
        </p:spPr>
      </p:sp>
      <p:sp>
        <p:nvSpPr>
          <p:cNvPr id="69" name="Google Shape;69;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rea-rs.org.br/site/documentos/edital-patrocinio-estandes2025.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
          <p:cNvSpPr txBox="1"/>
          <p:nvPr/>
        </p:nvSpPr>
        <p:spPr>
          <a:xfrm>
            <a:off x="778870" y="3198513"/>
            <a:ext cx="9235462" cy="144650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400"/>
              <a:buFont typeface="Arial"/>
              <a:buNone/>
            </a:pPr>
            <a:r>
              <a:rPr lang="pt-BR" sz="4400" b="1" i="0" u="none" strike="noStrike" cap="none" dirty="0" smtClean="0">
                <a:solidFill>
                  <a:schemeClr val="lt1"/>
                </a:solidFill>
                <a:latin typeface="Maven Pro"/>
                <a:ea typeface="Maven Pro"/>
                <a:cs typeface="Maven Pro"/>
                <a:sym typeface="Maven Pro"/>
              </a:rPr>
              <a:t>Edital de Patrocínio nº 01/2025</a:t>
            </a:r>
          </a:p>
          <a:p>
            <a:pPr marL="0" marR="0" lvl="0" indent="0" algn="r" rtl="0">
              <a:lnSpc>
                <a:spcPct val="100000"/>
              </a:lnSpc>
              <a:spcBef>
                <a:spcPts val="0"/>
              </a:spcBef>
              <a:spcAft>
                <a:spcPts val="0"/>
              </a:spcAft>
              <a:buClr>
                <a:srgbClr val="000000"/>
              </a:buClr>
              <a:buSzPts val="4400"/>
              <a:buFont typeface="Arial"/>
              <a:buNone/>
            </a:pPr>
            <a:r>
              <a:rPr lang="pt-BR" sz="4400" b="1" dirty="0" smtClean="0">
                <a:solidFill>
                  <a:schemeClr val="lt1"/>
                </a:solidFill>
                <a:latin typeface="Maven Pro"/>
                <a:ea typeface="Maven Pro"/>
                <a:cs typeface="Maven Pro"/>
                <a:sym typeface="Maven Pro"/>
              </a:rPr>
              <a:t>Crea-RS</a:t>
            </a:r>
            <a:endParaRPr sz="1400" b="1" i="0" u="none" strike="noStrike" cap="none" dirty="0">
              <a:solidFill>
                <a:schemeClr val="lt1"/>
              </a:solidFill>
              <a:latin typeface="Maven Pro"/>
              <a:ea typeface="Maven Pro"/>
              <a:cs typeface="Maven Pro"/>
              <a:sym typeface="Maven Pro"/>
            </a:endParaRPr>
          </a:p>
        </p:txBody>
      </p:sp>
      <p:pic>
        <p:nvPicPr>
          <p:cNvPr id="3" name="Imagem 2" descr="Logotipo&#10;&#10;Descrição gerada automaticamente">
            <a:extLst>
              <a:ext uri="{FF2B5EF4-FFF2-40B4-BE49-F238E27FC236}">
                <a16:creationId xmlns:a16="http://schemas.microsoft.com/office/drawing/2014/main" xmlns="" id="{6E8306E4-3B5D-12C9-00E9-FC47B6D739D4}"/>
              </a:ext>
            </a:extLst>
          </p:cNvPr>
          <p:cNvPicPr>
            <a:picLocks noChangeAspect="1"/>
          </p:cNvPicPr>
          <p:nvPr/>
        </p:nvPicPr>
        <p:blipFill>
          <a:blip r:embed="rId4"/>
          <a:stretch>
            <a:fillRect/>
          </a:stretch>
        </p:blipFill>
        <p:spPr>
          <a:xfrm>
            <a:off x="9454945" y="702187"/>
            <a:ext cx="1970139" cy="1313426"/>
          </a:xfrm>
          <a:prstGeom prst="rect">
            <a:avLst/>
          </a:prstGeom>
        </p:spPr>
      </p:pic>
      <p:sp>
        <p:nvSpPr>
          <p:cNvPr id="4" name="Google Shape;135;p2"/>
          <p:cNvSpPr txBox="1"/>
          <p:nvPr/>
        </p:nvSpPr>
        <p:spPr>
          <a:xfrm>
            <a:off x="9011797" y="5827923"/>
            <a:ext cx="253387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pt-BR" b="1" i="0" u="none" strike="noStrike" cap="none" dirty="0" smtClean="0">
                <a:solidFill>
                  <a:schemeClr val="lt1"/>
                </a:solidFill>
                <a:latin typeface="Maven Pro"/>
                <a:ea typeface="Maven Pro"/>
                <a:cs typeface="Maven Pro"/>
                <a:sym typeface="Maven Pro"/>
              </a:rPr>
              <a:t>Gestão 2024/2026</a:t>
            </a:r>
          </a:p>
          <a:p>
            <a:pPr marL="0" marR="0" lvl="0" indent="0" algn="l" rtl="0">
              <a:lnSpc>
                <a:spcPct val="100000"/>
              </a:lnSpc>
              <a:spcBef>
                <a:spcPts val="0"/>
              </a:spcBef>
              <a:spcAft>
                <a:spcPts val="0"/>
              </a:spcAft>
              <a:buClr>
                <a:srgbClr val="000000"/>
              </a:buClr>
              <a:buSzPts val="4400"/>
              <a:buFont typeface="Arial"/>
              <a:buNone/>
            </a:pPr>
            <a:r>
              <a:rPr lang="pt-BR" b="1" dirty="0" smtClean="0">
                <a:solidFill>
                  <a:schemeClr val="lt1"/>
                </a:solidFill>
                <a:latin typeface="Maven Pro"/>
                <a:ea typeface="Maven Pro"/>
                <a:cs typeface="Maven Pro"/>
                <a:sym typeface="Maven Pro"/>
              </a:rPr>
              <a:t>Presidente Nanci Walter</a:t>
            </a:r>
            <a:endParaRPr lang="pt-BR" b="1" i="0" u="none" strike="noStrike" cap="none" dirty="0" smtClean="0">
              <a:solidFill>
                <a:schemeClr val="lt1"/>
              </a:solidFill>
              <a:latin typeface="Maven Pro"/>
              <a:ea typeface="Maven Pro"/>
              <a:cs typeface="Maven Pro"/>
              <a:sym typeface="Maven Pro"/>
            </a:endParaRPr>
          </a:p>
          <a:p>
            <a:pPr marL="0" marR="0" lvl="0" indent="0" algn="l" rtl="0">
              <a:lnSpc>
                <a:spcPct val="100000"/>
              </a:lnSpc>
              <a:spcBef>
                <a:spcPts val="0"/>
              </a:spcBef>
              <a:spcAft>
                <a:spcPts val="0"/>
              </a:spcAft>
              <a:buClr>
                <a:srgbClr val="000000"/>
              </a:buClr>
              <a:buSzPts val="4400"/>
              <a:buFont typeface="Arial"/>
              <a:buNone/>
            </a:pPr>
            <a:endParaRPr sz="1400" b="1" i="0" u="none" strike="noStrike" cap="none" dirty="0">
              <a:solidFill>
                <a:schemeClr val="lt1"/>
              </a:solidFill>
              <a:latin typeface="Maven Pro"/>
              <a:ea typeface="Maven Pro"/>
              <a:cs typeface="Maven Pro"/>
              <a:sym typeface="Maven Pro"/>
            </a:endParaRPr>
          </a:p>
        </p:txBody>
      </p:sp>
      <p:pic>
        <p:nvPicPr>
          <p:cNvPr id="2" name="Imagem 1"/>
          <p:cNvPicPr>
            <a:picLocks noChangeAspect="1"/>
          </p:cNvPicPr>
          <p:nvPr/>
        </p:nvPicPr>
        <p:blipFill>
          <a:blip r:embed="rId5"/>
          <a:stretch>
            <a:fillRect/>
          </a:stretch>
        </p:blipFill>
        <p:spPr>
          <a:xfrm>
            <a:off x="5649989" y="983853"/>
            <a:ext cx="2343150" cy="9048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pic>
        <p:nvPicPr>
          <p:cNvPr id="3" name="Imagem 2"/>
          <p:cNvPicPr>
            <a:picLocks noChangeAspect="1"/>
          </p:cNvPicPr>
          <p:nvPr/>
        </p:nvPicPr>
        <p:blipFill>
          <a:blip r:embed="rId4"/>
          <a:stretch>
            <a:fillRect/>
          </a:stretch>
        </p:blipFill>
        <p:spPr>
          <a:xfrm>
            <a:off x="693179" y="1123720"/>
            <a:ext cx="10940502" cy="4461832"/>
          </a:xfrm>
          <a:prstGeom prst="rect">
            <a:avLst/>
          </a:prstGeom>
        </p:spPr>
      </p:pic>
    </p:spTree>
    <p:extLst>
      <p:ext uri="{BB962C8B-B14F-4D97-AF65-F5344CB8AC3E}">
        <p14:creationId xmlns:p14="http://schemas.microsoft.com/office/powerpoint/2010/main" val="233967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pic>
        <p:nvPicPr>
          <p:cNvPr id="5" name="Imagem 4"/>
          <p:cNvPicPr>
            <a:picLocks noChangeAspect="1"/>
          </p:cNvPicPr>
          <p:nvPr/>
        </p:nvPicPr>
        <p:blipFill>
          <a:blip r:embed="rId4"/>
          <a:stretch>
            <a:fillRect/>
          </a:stretch>
        </p:blipFill>
        <p:spPr>
          <a:xfrm>
            <a:off x="299159" y="1200839"/>
            <a:ext cx="11292735" cy="4340645"/>
          </a:xfrm>
          <a:prstGeom prst="rect">
            <a:avLst/>
          </a:prstGeom>
        </p:spPr>
      </p:pic>
    </p:spTree>
    <p:extLst>
      <p:ext uri="{BB962C8B-B14F-4D97-AF65-F5344CB8AC3E}">
        <p14:creationId xmlns:p14="http://schemas.microsoft.com/office/powerpoint/2010/main" val="2536880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8" name="Retângulo 7"/>
          <p:cNvSpPr/>
          <p:nvPr/>
        </p:nvSpPr>
        <p:spPr>
          <a:xfrm>
            <a:off x="484742" y="487833"/>
            <a:ext cx="10972800" cy="6124754"/>
          </a:xfrm>
          <a:prstGeom prst="rect">
            <a:avLst/>
          </a:prstGeom>
        </p:spPr>
        <p:txBody>
          <a:bodyPr wrap="square">
            <a:spAutoFit/>
          </a:bodyPr>
          <a:lstStyle/>
          <a:p>
            <a:r>
              <a:rPr lang="pt-BR" sz="2800" baseline="30000" dirty="0">
                <a:solidFill>
                  <a:schemeClr val="bg1"/>
                </a:solidFill>
                <a:latin typeface="Calibri" panose="020F0502020204030204" pitchFamily="34" charset="0"/>
              </a:rPr>
              <a:t>1</a:t>
            </a:r>
            <a:r>
              <a:rPr lang="pt-BR" sz="2800" dirty="0">
                <a:solidFill>
                  <a:schemeClr val="bg1"/>
                </a:solidFill>
                <a:latin typeface="Calibri" panose="020F0502020204030204" pitchFamily="34" charset="0"/>
              </a:rPr>
              <a:t>Evento Internacional: obrigatória a comprovação de participantes de, pelo menos, 02 (dois) países</a:t>
            </a:r>
            <a:r>
              <a:rPr lang="pt-BR" sz="2800" dirty="0" smtClean="0">
                <a:solidFill>
                  <a:schemeClr val="bg1"/>
                </a:solidFill>
                <a:latin typeface="Calibri" panose="020F0502020204030204" pitchFamily="34" charset="0"/>
              </a:rPr>
              <a:t>.</a:t>
            </a:r>
          </a:p>
          <a:p>
            <a:endParaRPr lang="pt-BR" sz="2800" dirty="0">
              <a:solidFill>
                <a:schemeClr val="bg1"/>
              </a:solidFill>
              <a:latin typeface="Calibri" panose="020F0502020204030204" pitchFamily="34" charset="0"/>
            </a:endParaRPr>
          </a:p>
          <a:p>
            <a:r>
              <a:rPr lang="pt-BR" sz="2800" baseline="30000" dirty="0">
                <a:solidFill>
                  <a:schemeClr val="bg1"/>
                </a:solidFill>
                <a:latin typeface="Calibri" panose="020F0502020204030204" pitchFamily="34" charset="0"/>
              </a:rPr>
              <a:t>2</a:t>
            </a:r>
            <a:r>
              <a:rPr lang="pt-BR" sz="2800" dirty="0">
                <a:solidFill>
                  <a:schemeClr val="bg1"/>
                </a:solidFill>
                <a:latin typeface="Calibri" panose="020F0502020204030204" pitchFamily="34" charset="0"/>
              </a:rPr>
              <a:t>Evento Nacional: obrigatória a comprovação de participantes de, pelo menos, 02 (dois) estados do país</a:t>
            </a:r>
            <a:r>
              <a:rPr lang="pt-BR" sz="2800" dirty="0" smtClean="0">
                <a:solidFill>
                  <a:schemeClr val="bg1"/>
                </a:solidFill>
                <a:latin typeface="Calibri" panose="020F0502020204030204" pitchFamily="34" charset="0"/>
              </a:rPr>
              <a:t>.</a:t>
            </a:r>
          </a:p>
          <a:p>
            <a:endParaRPr lang="pt-BR" sz="2800" dirty="0">
              <a:solidFill>
                <a:schemeClr val="bg1"/>
              </a:solidFill>
              <a:latin typeface="Calibri" panose="020F0502020204030204" pitchFamily="34" charset="0"/>
            </a:endParaRPr>
          </a:p>
          <a:p>
            <a:r>
              <a:rPr lang="pt-BR" sz="2800" baseline="30000" dirty="0">
                <a:solidFill>
                  <a:schemeClr val="bg1"/>
                </a:solidFill>
                <a:latin typeface="Calibri" panose="020F0502020204030204" pitchFamily="34" charset="0"/>
              </a:rPr>
              <a:t>3</a:t>
            </a:r>
            <a:r>
              <a:rPr lang="pt-BR" sz="2800" dirty="0">
                <a:solidFill>
                  <a:schemeClr val="bg1"/>
                </a:solidFill>
                <a:latin typeface="Calibri" panose="020F0502020204030204" pitchFamily="34" charset="0"/>
              </a:rPr>
              <a:t>Evento Estadual: obrigatória a comprovação de participantes de, pelo menos, 02 (dois) municípios do Estado</a:t>
            </a:r>
            <a:r>
              <a:rPr lang="pt-BR" sz="2800" dirty="0" smtClean="0">
                <a:solidFill>
                  <a:schemeClr val="bg1"/>
                </a:solidFill>
                <a:latin typeface="Calibri" panose="020F0502020204030204" pitchFamily="34" charset="0"/>
              </a:rPr>
              <a:t>.</a:t>
            </a:r>
          </a:p>
          <a:p>
            <a:endParaRPr lang="pt-BR" sz="2800" dirty="0">
              <a:solidFill>
                <a:schemeClr val="bg1"/>
              </a:solidFill>
              <a:latin typeface="Calibri" panose="020F0502020204030204" pitchFamily="34" charset="0"/>
            </a:endParaRPr>
          </a:p>
          <a:p>
            <a:r>
              <a:rPr lang="pt-BR" sz="2800" baseline="30000" dirty="0">
                <a:solidFill>
                  <a:schemeClr val="bg1"/>
                </a:solidFill>
                <a:latin typeface="Calibri" panose="020F0502020204030204" pitchFamily="34" charset="0"/>
              </a:rPr>
              <a:t>4</a:t>
            </a:r>
            <a:r>
              <a:rPr lang="pt-BR" sz="2800" dirty="0">
                <a:solidFill>
                  <a:schemeClr val="bg1"/>
                </a:solidFill>
                <a:latin typeface="Calibri" panose="020F0502020204030204" pitchFamily="34" charset="0"/>
              </a:rPr>
              <a:t>Evento Híbrido: obrigatória a comprovação de participação na parte presencial de, no mínimo, 25 (vinte e cinco) participantes</a:t>
            </a:r>
            <a:r>
              <a:rPr lang="pt-BR" sz="2800" dirty="0" smtClean="0">
                <a:solidFill>
                  <a:schemeClr val="bg1"/>
                </a:solidFill>
                <a:latin typeface="Calibri" panose="020F0502020204030204" pitchFamily="34" charset="0"/>
              </a:rPr>
              <a:t>.</a:t>
            </a:r>
          </a:p>
          <a:p>
            <a:endParaRPr lang="pt-BR" sz="2800" dirty="0">
              <a:solidFill>
                <a:schemeClr val="bg1"/>
              </a:solidFill>
              <a:latin typeface="Calibri" panose="020F0502020204030204" pitchFamily="34" charset="0"/>
            </a:endParaRPr>
          </a:p>
          <a:p>
            <a:r>
              <a:rPr lang="pt-BR" sz="2800" baseline="30000" dirty="0">
                <a:solidFill>
                  <a:schemeClr val="bg1"/>
                </a:solidFill>
                <a:latin typeface="Calibri" panose="020F0502020204030204" pitchFamily="34" charset="0"/>
              </a:rPr>
              <a:t>5</a:t>
            </a:r>
            <a:r>
              <a:rPr lang="pt-BR" sz="2800" dirty="0">
                <a:solidFill>
                  <a:schemeClr val="bg1"/>
                </a:solidFill>
                <a:latin typeface="Calibri" panose="020F0502020204030204" pitchFamily="34" charset="0"/>
              </a:rPr>
              <a:t>Cessão de Estande: O estande como contrapartida só será habilitado com a expectativa de público acima de 200 pessoas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pic>
        <p:nvPicPr>
          <p:cNvPr id="8" name="Imagem 7"/>
          <p:cNvPicPr>
            <a:picLocks noChangeAspect="1"/>
          </p:cNvPicPr>
          <p:nvPr/>
        </p:nvPicPr>
        <p:blipFill>
          <a:blip r:embed="rId4"/>
          <a:stretch>
            <a:fillRect/>
          </a:stretch>
        </p:blipFill>
        <p:spPr>
          <a:xfrm>
            <a:off x="1057619" y="472886"/>
            <a:ext cx="9749469" cy="579135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pic>
        <p:nvPicPr>
          <p:cNvPr id="4" name="Imagem 3"/>
          <p:cNvPicPr>
            <a:picLocks noChangeAspect="1"/>
          </p:cNvPicPr>
          <p:nvPr/>
        </p:nvPicPr>
        <p:blipFill>
          <a:blip r:embed="rId4"/>
          <a:stretch>
            <a:fillRect/>
          </a:stretch>
        </p:blipFill>
        <p:spPr>
          <a:xfrm>
            <a:off x="361835" y="2016087"/>
            <a:ext cx="11581483" cy="2293977"/>
          </a:xfrm>
          <a:prstGeom prst="rect">
            <a:avLst/>
          </a:prstGeom>
        </p:spPr>
      </p:pic>
    </p:spTree>
    <p:extLst>
      <p:ext uri="{BB962C8B-B14F-4D97-AF65-F5344CB8AC3E}">
        <p14:creationId xmlns:p14="http://schemas.microsoft.com/office/powerpoint/2010/main" val="2265362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pic>
        <p:nvPicPr>
          <p:cNvPr id="3" name="Imagem 2"/>
          <p:cNvPicPr>
            <a:picLocks noChangeAspect="1"/>
          </p:cNvPicPr>
          <p:nvPr/>
        </p:nvPicPr>
        <p:blipFill>
          <a:blip r:embed="rId4"/>
          <a:stretch>
            <a:fillRect/>
          </a:stretch>
        </p:blipFill>
        <p:spPr>
          <a:xfrm>
            <a:off x="5230171" y="1655816"/>
            <a:ext cx="6395464" cy="2111124"/>
          </a:xfrm>
          <a:prstGeom prst="rect">
            <a:avLst/>
          </a:prstGeom>
        </p:spPr>
      </p:pic>
      <p:pic>
        <p:nvPicPr>
          <p:cNvPr id="5" name="Imagem 4"/>
          <p:cNvPicPr>
            <a:picLocks noChangeAspect="1"/>
          </p:cNvPicPr>
          <p:nvPr/>
        </p:nvPicPr>
        <p:blipFill>
          <a:blip r:embed="rId5"/>
          <a:stretch>
            <a:fillRect/>
          </a:stretch>
        </p:blipFill>
        <p:spPr>
          <a:xfrm>
            <a:off x="5057435" y="4311179"/>
            <a:ext cx="6928917" cy="1335967"/>
          </a:xfrm>
          <a:prstGeom prst="rect">
            <a:avLst/>
          </a:prstGeom>
        </p:spPr>
      </p:pic>
      <p:sp>
        <p:nvSpPr>
          <p:cNvPr id="6" name="Google Shape;169;g2b38eebc5cd_0_97"/>
          <p:cNvSpPr txBox="1"/>
          <p:nvPr/>
        </p:nvSpPr>
        <p:spPr>
          <a:xfrm>
            <a:off x="1185156" y="604310"/>
            <a:ext cx="11348423" cy="461624"/>
          </a:xfrm>
          <a:prstGeom prst="rect">
            <a:avLst/>
          </a:prstGeom>
          <a:noFill/>
          <a:ln>
            <a:noFill/>
          </a:ln>
        </p:spPr>
        <p:txBody>
          <a:bodyPr spcFirstLastPara="1" wrap="square" lIns="91425" tIns="45700" rIns="91425" bIns="45700" anchor="t" anchorCtr="0">
            <a:spAutoFit/>
          </a:bodyPr>
          <a:lstStyle/>
          <a:p>
            <a:pPr lvl="0" algn="ctr">
              <a:buSzPts val="4400"/>
            </a:pPr>
            <a:r>
              <a:rPr lang="pt-BR" sz="2400" b="1" cap="all" dirty="0" smtClean="0">
                <a:solidFill>
                  <a:schemeClr val="bg1"/>
                </a:solidFill>
              </a:rPr>
              <a:t>Valor </a:t>
            </a:r>
            <a:r>
              <a:rPr lang="pt-BR" sz="2400" b="1" cap="all" smtClean="0">
                <a:solidFill>
                  <a:schemeClr val="bg1"/>
                </a:solidFill>
              </a:rPr>
              <a:t>do Patrocínio</a:t>
            </a:r>
            <a:endParaRPr sz="2400" b="1" i="0" u="none" strike="noStrike" cap="none" dirty="0">
              <a:solidFill>
                <a:schemeClr val="bg1"/>
              </a:solidFill>
              <a:latin typeface="Maven Pro"/>
              <a:ea typeface="Maven Pro"/>
              <a:cs typeface="Maven Pro"/>
              <a:sym typeface="Maven Pro"/>
            </a:endParaRPr>
          </a:p>
        </p:txBody>
      </p:sp>
      <p:pic>
        <p:nvPicPr>
          <p:cNvPr id="7" name="Imagem 6"/>
          <p:cNvPicPr>
            <a:picLocks noChangeAspect="1"/>
          </p:cNvPicPr>
          <p:nvPr/>
        </p:nvPicPr>
        <p:blipFill>
          <a:blip r:embed="rId6"/>
          <a:stretch>
            <a:fillRect/>
          </a:stretch>
        </p:blipFill>
        <p:spPr>
          <a:xfrm>
            <a:off x="228773" y="1806767"/>
            <a:ext cx="4217273" cy="3039079"/>
          </a:xfrm>
          <a:prstGeom prst="rect">
            <a:avLst/>
          </a:prstGeom>
        </p:spPr>
      </p:pic>
    </p:spTree>
    <p:extLst>
      <p:ext uri="{BB962C8B-B14F-4D97-AF65-F5344CB8AC3E}">
        <p14:creationId xmlns:p14="http://schemas.microsoft.com/office/powerpoint/2010/main" val="33292961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6" name="Retângulo 5"/>
          <p:cNvSpPr/>
          <p:nvPr/>
        </p:nvSpPr>
        <p:spPr>
          <a:xfrm>
            <a:off x="450641" y="816839"/>
            <a:ext cx="9125638" cy="1200329"/>
          </a:xfrm>
          <a:prstGeom prst="rect">
            <a:avLst/>
          </a:prstGeom>
        </p:spPr>
        <p:txBody>
          <a:bodyPr wrap="square">
            <a:spAutoFit/>
          </a:bodyPr>
          <a:lstStyle/>
          <a:p>
            <a:r>
              <a:rPr lang="pt-BR" sz="2400" b="1" dirty="0">
                <a:solidFill>
                  <a:schemeClr val="bg1"/>
                </a:solidFill>
                <a:latin typeface="Calibri" panose="020F0502020204030204" pitchFamily="34" charset="0"/>
              </a:rPr>
              <a:t>Este processo contempla ciclo único de seleção pública de projetos devendo a realização do objeto estar compreendida entre as seguintes datas:  01 de julho de 2025 a 15 de dezembro de 2025.</a:t>
            </a:r>
            <a:endParaRPr lang="pt-BR" sz="2400" b="1" dirty="0">
              <a:solidFill>
                <a:schemeClr val="bg1"/>
              </a:solidFill>
            </a:endParaRPr>
          </a:p>
        </p:txBody>
      </p:sp>
      <p:sp>
        <p:nvSpPr>
          <p:cNvPr id="7" name="Google Shape;176;g2b38eebc5cd_0_121"/>
          <p:cNvSpPr txBox="1"/>
          <p:nvPr/>
        </p:nvSpPr>
        <p:spPr>
          <a:xfrm>
            <a:off x="836232" y="131616"/>
            <a:ext cx="9145050" cy="646290"/>
          </a:xfrm>
          <a:prstGeom prst="rect">
            <a:avLst/>
          </a:prstGeom>
          <a:noFill/>
          <a:ln>
            <a:noFill/>
          </a:ln>
        </p:spPr>
        <p:txBody>
          <a:bodyPr spcFirstLastPara="1" wrap="square" lIns="91425" tIns="45700" rIns="91425" bIns="45700" anchor="t" anchorCtr="0">
            <a:spAutoFit/>
          </a:bodyPr>
          <a:lstStyle/>
          <a:p>
            <a:pPr lvl="0">
              <a:buSzPts val="4400"/>
            </a:pPr>
            <a:r>
              <a:rPr lang="pt-BR" sz="3600" b="1" cap="all" dirty="0">
                <a:solidFill>
                  <a:schemeClr val="bg1"/>
                </a:solidFill>
              </a:rPr>
              <a:t>DAS ETAPAS E DOS PRAZOS</a:t>
            </a:r>
            <a:endParaRPr sz="3600" b="1" i="0" u="none" strike="noStrike" cap="none" dirty="0">
              <a:solidFill>
                <a:schemeClr val="bg1"/>
              </a:solidFill>
              <a:latin typeface="Maven Pro"/>
              <a:ea typeface="Maven Pro"/>
              <a:cs typeface="Maven Pro"/>
              <a:sym typeface="Maven Pro"/>
            </a:endParaRPr>
          </a:p>
        </p:txBody>
      </p:sp>
      <p:pic>
        <p:nvPicPr>
          <p:cNvPr id="2" name="Imagem 1"/>
          <p:cNvPicPr>
            <a:picLocks noChangeAspect="1"/>
          </p:cNvPicPr>
          <p:nvPr/>
        </p:nvPicPr>
        <p:blipFill>
          <a:blip r:embed="rId4"/>
          <a:stretch>
            <a:fillRect/>
          </a:stretch>
        </p:blipFill>
        <p:spPr>
          <a:xfrm>
            <a:off x="566594" y="2445745"/>
            <a:ext cx="5641066" cy="372467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sp>
        <p:nvSpPr>
          <p:cNvPr id="5" name="Google Shape;162;g2b38eebc5cd_0_79"/>
          <p:cNvSpPr txBox="1"/>
          <p:nvPr/>
        </p:nvSpPr>
        <p:spPr>
          <a:xfrm>
            <a:off x="472675" y="397228"/>
            <a:ext cx="9894197" cy="646290"/>
          </a:xfrm>
          <a:prstGeom prst="rect">
            <a:avLst/>
          </a:prstGeom>
          <a:noFill/>
          <a:ln>
            <a:noFill/>
          </a:ln>
        </p:spPr>
        <p:txBody>
          <a:bodyPr spcFirstLastPara="1" wrap="square" lIns="91425" tIns="45700" rIns="91425" bIns="45700" anchor="t" anchorCtr="0">
            <a:spAutoFit/>
          </a:bodyPr>
          <a:lstStyle/>
          <a:p>
            <a:pPr lvl="0">
              <a:buSzPts val="4400"/>
            </a:pPr>
            <a:r>
              <a:rPr lang="pt-BR" sz="3600" b="1" cap="all" dirty="0">
                <a:solidFill>
                  <a:schemeClr val="bg1"/>
                </a:solidFill>
              </a:rPr>
              <a:t>DOS RECURSOS A SEREM CONCEDIDOS</a:t>
            </a:r>
            <a:endParaRPr sz="3600" b="1" i="0" u="none" strike="noStrike" cap="none" dirty="0">
              <a:solidFill>
                <a:schemeClr val="bg1"/>
              </a:solidFill>
              <a:latin typeface="Maven Pro"/>
              <a:ea typeface="Maven Pro"/>
              <a:cs typeface="Maven Pro"/>
              <a:sym typeface="Maven Pro"/>
            </a:endParaRPr>
          </a:p>
        </p:txBody>
      </p:sp>
      <p:sp>
        <p:nvSpPr>
          <p:cNvPr id="6" name="Retângulo 5"/>
          <p:cNvSpPr/>
          <p:nvPr/>
        </p:nvSpPr>
        <p:spPr>
          <a:xfrm>
            <a:off x="472675" y="1043518"/>
            <a:ext cx="8354458" cy="1815882"/>
          </a:xfrm>
          <a:prstGeom prst="rect">
            <a:avLst/>
          </a:prstGeom>
        </p:spPr>
        <p:txBody>
          <a:bodyPr wrap="square">
            <a:spAutoFit/>
          </a:bodyPr>
          <a:lstStyle/>
          <a:p>
            <a:pPr algn="just"/>
            <a:r>
              <a:rPr lang="pt-BR" sz="2800" b="1" dirty="0">
                <a:solidFill>
                  <a:schemeClr val="bg1"/>
                </a:solidFill>
                <a:latin typeface="Calibri" panose="020F0502020204030204" pitchFamily="34" charset="0"/>
              </a:rPr>
              <a:t>Este Edital contará com recursos no valor total de R$ 1.000.000,00 (um milhão de reais) a projetos para o exercício de 2025 (conforme disponibilidade orçamentária rubrica nº: 6.2.2.1.1.01.08.01.002).</a:t>
            </a:r>
            <a:endParaRPr lang="pt-BR" sz="2800" b="1" dirty="0">
              <a:solidFill>
                <a:schemeClr val="bg1"/>
              </a:solidFill>
            </a:endParaRPr>
          </a:p>
        </p:txBody>
      </p:sp>
      <p:pic>
        <p:nvPicPr>
          <p:cNvPr id="8" name="Imagem 7"/>
          <p:cNvPicPr>
            <a:picLocks noChangeAspect="1"/>
          </p:cNvPicPr>
          <p:nvPr/>
        </p:nvPicPr>
        <p:blipFill>
          <a:blip r:embed="rId4"/>
          <a:stretch>
            <a:fillRect/>
          </a:stretch>
        </p:blipFill>
        <p:spPr>
          <a:xfrm>
            <a:off x="922834" y="3006916"/>
            <a:ext cx="4831931" cy="348201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5" name="Google Shape;141;g10f0e85be43_0_98"/>
          <p:cNvSpPr txBox="1"/>
          <p:nvPr/>
        </p:nvSpPr>
        <p:spPr>
          <a:xfrm>
            <a:off x="1012503" y="243473"/>
            <a:ext cx="6780000" cy="646290"/>
          </a:xfrm>
          <a:prstGeom prst="rect">
            <a:avLst/>
          </a:prstGeom>
          <a:noFill/>
          <a:ln>
            <a:noFill/>
          </a:ln>
        </p:spPr>
        <p:txBody>
          <a:bodyPr spcFirstLastPara="1" wrap="square" lIns="91425" tIns="45700" rIns="91425" bIns="45700" anchor="t" anchorCtr="0">
            <a:spAutoFit/>
          </a:bodyPr>
          <a:lstStyle/>
          <a:p>
            <a:pPr lvl="0">
              <a:buSzPts val="4400"/>
            </a:pPr>
            <a:r>
              <a:rPr lang="pt-BR" sz="3600" b="1" cap="all" dirty="0" smtClean="0">
                <a:solidFill>
                  <a:schemeClr val="bg1"/>
                </a:solidFill>
              </a:rPr>
              <a:t>DO </a:t>
            </a:r>
            <a:r>
              <a:rPr lang="pt-BR" sz="3600" b="1" cap="all" dirty="0">
                <a:solidFill>
                  <a:schemeClr val="bg1"/>
                </a:solidFill>
              </a:rPr>
              <a:t>OBJETO</a:t>
            </a:r>
            <a:endParaRPr sz="3600" b="1" i="0" u="none" strike="noStrike" cap="none" dirty="0">
              <a:solidFill>
                <a:schemeClr val="bg1"/>
              </a:solidFill>
              <a:latin typeface="Maven Pro"/>
              <a:ea typeface="Maven Pro"/>
              <a:cs typeface="Maven Pro"/>
              <a:sym typeface="Maven Pro"/>
            </a:endParaRPr>
          </a:p>
        </p:txBody>
      </p:sp>
      <p:sp>
        <p:nvSpPr>
          <p:cNvPr id="6" name="Google Shape;142;g10f0e85be43_0_98"/>
          <p:cNvSpPr txBox="1"/>
          <p:nvPr/>
        </p:nvSpPr>
        <p:spPr>
          <a:xfrm>
            <a:off x="385590" y="889763"/>
            <a:ext cx="11171104" cy="5216772"/>
          </a:xfrm>
          <a:prstGeom prst="rect">
            <a:avLst/>
          </a:prstGeom>
          <a:noFill/>
          <a:ln>
            <a:noFill/>
          </a:ln>
        </p:spPr>
        <p:txBody>
          <a:bodyPr spcFirstLastPara="1" wrap="square" lIns="91425" tIns="45700" rIns="91425" bIns="45700" anchor="t" anchorCtr="0">
            <a:spAutoFit/>
          </a:bodyPr>
          <a:lstStyle/>
          <a:p>
            <a:endParaRPr lang="pt-BR" sz="2400" b="1" dirty="0" smtClean="0">
              <a:solidFill>
                <a:schemeClr val="bg1"/>
              </a:solidFill>
            </a:endParaRPr>
          </a:p>
          <a:p>
            <a:pPr algn="just"/>
            <a:r>
              <a:rPr lang="pt-BR" sz="2400" b="1" dirty="0" smtClean="0">
                <a:solidFill>
                  <a:schemeClr val="bg1"/>
                </a:solidFill>
              </a:rPr>
              <a:t>Evento</a:t>
            </a:r>
            <a:r>
              <a:rPr lang="pt-BR" sz="2400" b="1" dirty="0">
                <a:solidFill>
                  <a:schemeClr val="bg1"/>
                </a:solidFill>
              </a:rPr>
              <a:t>, no formato presencial ou híbrido: </a:t>
            </a:r>
            <a:r>
              <a:rPr lang="pt-BR" sz="2400" dirty="0">
                <a:solidFill>
                  <a:schemeClr val="bg1"/>
                </a:solidFill>
              </a:rPr>
              <a:t>congresso, conferência, encontro, fórum, seminário, workshop, feira, ciclo de palestra e evento similar, realizado no país, que estimule a inovação, atualização e geração de conhecimento técnico-científico, divulgue ações e/ou projetos voltados ao desenvolvimento tecnológico e discuta ações e estudos relacionados ao exercício, regulamentação ou fiscalização profissional; </a:t>
            </a:r>
            <a:r>
              <a:rPr lang="pt-BR" sz="2400" dirty="0" smtClean="0">
                <a:solidFill>
                  <a:schemeClr val="bg1"/>
                </a:solidFill>
              </a:rPr>
              <a:t>e</a:t>
            </a:r>
          </a:p>
          <a:p>
            <a:pPr algn="just"/>
            <a:endParaRPr lang="pt-BR" sz="2400" dirty="0">
              <a:solidFill>
                <a:schemeClr val="bg1"/>
              </a:solidFill>
            </a:endParaRPr>
          </a:p>
          <a:p>
            <a:pPr algn="just"/>
            <a:r>
              <a:rPr lang="pt-BR" sz="2400" b="1" dirty="0">
                <a:solidFill>
                  <a:schemeClr val="bg1"/>
                </a:solidFill>
              </a:rPr>
              <a:t>Publicação impressa ou digital: </a:t>
            </a:r>
            <a:r>
              <a:rPr lang="pt-BR" sz="2400" dirty="0">
                <a:solidFill>
                  <a:schemeClr val="bg1"/>
                </a:solidFill>
              </a:rPr>
              <a:t>livro, anuário, relatório de gestão ou revista sobre temas relacionados à inovação, à atualização e à geração de conhecimento técnico-científico e à divulgação de ações e/ou projetos voltados ao desenvolvimento tecnológico ou ao exercício, regulamentação ou fiscalização profissional, de cunho histórico, acadêmico, científico ou tecnológico.</a:t>
            </a:r>
          </a:p>
          <a:p>
            <a:pPr marL="0" marR="0" lvl="0" indent="0" algn="l" rtl="0">
              <a:lnSpc>
                <a:spcPct val="150000"/>
              </a:lnSpc>
              <a:spcBef>
                <a:spcPts val="0"/>
              </a:spcBef>
              <a:spcAft>
                <a:spcPts val="0"/>
              </a:spcAft>
              <a:buClr>
                <a:srgbClr val="000000"/>
              </a:buClr>
              <a:buSzPts val="2400"/>
              <a:buFont typeface="Arial"/>
              <a:buNone/>
            </a:pPr>
            <a:endParaRPr sz="1400" b="0" i="0" u="none" strike="noStrike" cap="none" dirty="0">
              <a:solidFill>
                <a:srgbClr val="000000"/>
              </a:solidFill>
              <a:latin typeface="Maven Pro"/>
              <a:ea typeface="Maven Pro"/>
              <a:cs typeface="Maven Pro"/>
              <a:sym typeface="Maven Pro"/>
            </a:endParaRPr>
          </a:p>
        </p:txBody>
      </p:sp>
    </p:spTree>
    <p:extLst>
      <p:ext uri="{BB962C8B-B14F-4D97-AF65-F5344CB8AC3E}">
        <p14:creationId xmlns:p14="http://schemas.microsoft.com/office/powerpoint/2010/main" val="2077071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5" name="Google Shape;148;g2b38eebc5cd_0_25"/>
          <p:cNvSpPr txBox="1"/>
          <p:nvPr/>
        </p:nvSpPr>
        <p:spPr>
          <a:xfrm>
            <a:off x="406574" y="252801"/>
            <a:ext cx="6780000" cy="646290"/>
          </a:xfrm>
          <a:prstGeom prst="rect">
            <a:avLst/>
          </a:prstGeom>
          <a:noFill/>
          <a:ln>
            <a:noFill/>
          </a:ln>
        </p:spPr>
        <p:txBody>
          <a:bodyPr spcFirstLastPara="1" wrap="square" lIns="91425" tIns="45700" rIns="91425" bIns="45700" anchor="t" anchorCtr="0">
            <a:spAutoFit/>
          </a:bodyPr>
          <a:lstStyle/>
          <a:p>
            <a:pPr lvl="0">
              <a:buSzPts val="4400"/>
            </a:pPr>
            <a:r>
              <a:rPr lang="pt-BR" sz="3600" b="1" cap="all" dirty="0">
                <a:solidFill>
                  <a:schemeClr val="bg1"/>
                </a:solidFill>
              </a:rPr>
              <a:t>Da </a:t>
            </a:r>
            <a:r>
              <a:rPr lang="pt-BR" sz="3600" b="1" cap="all" dirty="0" err="1">
                <a:solidFill>
                  <a:schemeClr val="bg1"/>
                </a:solidFill>
              </a:rPr>
              <a:t>PARTICIPAção</a:t>
            </a:r>
            <a:endParaRPr sz="3600" b="1" i="0" u="none" strike="noStrike" cap="none" dirty="0">
              <a:solidFill>
                <a:schemeClr val="bg1"/>
              </a:solidFill>
              <a:latin typeface="Maven Pro"/>
              <a:ea typeface="Maven Pro"/>
              <a:cs typeface="Maven Pro"/>
              <a:sym typeface="Maven Pro"/>
            </a:endParaRPr>
          </a:p>
        </p:txBody>
      </p:sp>
      <p:sp>
        <p:nvSpPr>
          <p:cNvPr id="6" name="Google Shape;149;g2b38eebc5cd_0_25"/>
          <p:cNvSpPr txBox="1"/>
          <p:nvPr/>
        </p:nvSpPr>
        <p:spPr>
          <a:xfrm>
            <a:off x="735268" y="1583825"/>
            <a:ext cx="11140915" cy="3323946"/>
          </a:xfrm>
          <a:prstGeom prst="rect">
            <a:avLst/>
          </a:prstGeom>
          <a:noFill/>
          <a:ln>
            <a:noFill/>
          </a:ln>
        </p:spPr>
        <p:txBody>
          <a:bodyPr spcFirstLastPara="1" wrap="square" lIns="91425" tIns="45700" rIns="91425" bIns="45700" anchor="t" anchorCtr="0">
            <a:spAutoFit/>
          </a:bodyPr>
          <a:lstStyle/>
          <a:p>
            <a:pPr lvl="0" algn="just">
              <a:lnSpc>
                <a:spcPct val="150000"/>
              </a:lnSpc>
              <a:buSzPts val="2400"/>
            </a:pPr>
            <a:r>
              <a:rPr lang="pt-BR" sz="2800" b="1" dirty="0">
                <a:solidFill>
                  <a:schemeClr val="bg1"/>
                </a:solidFill>
              </a:rPr>
              <a:t>Poderão inscrever projetos neste processo de seleção pública somente pessoas jurídicas constituídas segundo as leis brasileiras, com sede no território do estado do Rio Grande do Sul, classificadas como pessoas jurídicas de direito público interno ou pessoas jurídicas com fins não econômicos</a:t>
            </a:r>
            <a:r>
              <a:rPr lang="pt-BR" sz="2800" dirty="0">
                <a:solidFill>
                  <a:schemeClr val="bg1"/>
                </a:solidFill>
              </a:rPr>
              <a:t>.</a:t>
            </a:r>
            <a:endParaRPr sz="2800" b="0" i="0" u="none" strike="noStrike" cap="none" dirty="0">
              <a:solidFill>
                <a:schemeClr val="bg1"/>
              </a:solidFill>
              <a:latin typeface="Maven Pro"/>
              <a:ea typeface="Maven Pro"/>
              <a:cs typeface="Maven Pro"/>
              <a:sym typeface="Maven Pro"/>
            </a:endParaRPr>
          </a:p>
        </p:txBody>
      </p:sp>
    </p:spTree>
    <p:extLst>
      <p:ext uri="{BB962C8B-B14F-4D97-AF65-F5344CB8AC3E}">
        <p14:creationId xmlns:p14="http://schemas.microsoft.com/office/powerpoint/2010/main" val="3363190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4" name="Google Shape;148;g2b38eebc5cd_0_25"/>
          <p:cNvSpPr txBox="1"/>
          <p:nvPr/>
        </p:nvSpPr>
        <p:spPr>
          <a:xfrm>
            <a:off x="406574" y="252801"/>
            <a:ext cx="6780000" cy="646290"/>
          </a:xfrm>
          <a:prstGeom prst="rect">
            <a:avLst/>
          </a:prstGeom>
          <a:noFill/>
          <a:ln>
            <a:noFill/>
          </a:ln>
        </p:spPr>
        <p:txBody>
          <a:bodyPr spcFirstLastPara="1" wrap="square" lIns="91425" tIns="45700" rIns="91425" bIns="45700" anchor="t" anchorCtr="0">
            <a:spAutoFit/>
          </a:bodyPr>
          <a:lstStyle/>
          <a:p>
            <a:pPr lvl="0">
              <a:buSzPts val="4400"/>
            </a:pPr>
            <a:r>
              <a:rPr lang="pt-BR" sz="3600" b="1" cap="all" dirty="0">
                <a:solidFill>
                  <a:schemeClr val="bg1"/>
                </a:solidFill>
              </a:rPr>
              <a:t>Da </a:t>
            </a:r>
            <a:r>
              <a:rPr lang="pt-BR" sz="3600" b="1" cap="all" dirty="0" err="1">
                <a:solidFill>
                  <a:schemeClr val="bg1"/>
                </a:solidFill>
              </a:rPr>
              <a:t>PARTICIPAção</a:t>
            </a:r>
            <a:endParaRPr sz="3600" b="1" i="0" u="none" strike="noStrike" cap="none" dirty="0">
              <a:solidFill>
                <a:schemeClr val="bg1"/>
              </a:solidFill>
              <a:latin typeface="Maven Pro"/>
              <a:ea typeface="Maven Pro"/>
              <a:cs typeface="Maven Pro"/>
              <a:sym typeface="Maven Pro"/>
            </a:endParaRPr>
          </a:p>
        </p:txBody>
      </p:sp>
      <p:sp>
        <p:nvSpPr>
          <p:cNvPr id="6" name="Google Shape;149;g2b38eebc5cd_0_25"/>
          <p:cNvSpPr txBox="1"/>
          <p:nvPr/>
        </p:nvSpPr>
        <p:spPr>
          <a:xfrm>
            <a:off x="250526" y="1021965"/>
            <a:ext cx="11405320" cy="4893607"/>
          </a:xfrm>
          <a:prstGeom prst="rect">
            <a:avLst/>
          </a:prstGeom>
          <a:noFill/>
          <a:ln>
            <a:noFill/>
          </a:ln>
        </p:spPr>
        <p:txBody>
          <a:bodyPr spcFirstLastPara="1" wrap="square" lIns="91425" tIns="45700" rIns="91425" bIns="45700" anchor="t" anchorCtr="0">
            <a:spAutoFit/>
          </a:bodyPr>
          <a:lstStyle/>
          <a:p>
            <a:pPr algn="just"/>
            <a:r>
              <a:rPr lang="pt-BR" sz="2400" dirty="0">
                <a:solidFill>
                  <a:schemeClr val="bg1"/>
                </a:solidFill>
              </a:rPr>
              <a:t>São consideradas pessoas jurídicas de direito público interno: a União; os Municípios; as Autarquias, inclusive as Associações Públicas; as Empresas Públicas; e as demais entidades de caráter público criadas por lei</a:t>
            </a:r>
            <a:r>
              <a:rPr lang="pt-BR" sz="2400" dirty="0" smtClean="0">
                <a:solidFill>
                  <a:schemeClr val="bg1"/>
                </a:solidFill>
              </a:rPr>
              <a:t>.</a:t>
            </a:r>
          </a:p>
          <a:p>
            <a:pPr algn="just"/>
            <a:endParaRPr lang="pt-BR" sz="2400" dirty="0">
              <a:solidFill>
                <a:schemeClr val="bg1"/>
              </a:solidFill>
            </a:endParaRPr>
          </a:p>
          <a:p>
            <a:pPr algn="just"/>
            <a:r>
              <a:rPr lang="pt-BR" sz="2400" dirty="0">
                <a:solidFill>
                  <a:schemeClr val="bg1"/>
                </a:solidFill>
              </a:rPr>
              <a:t>As pessoas jurídicas de direito privado sem fins lucrativos registradas no Sistema </a:t>
            </a:r>
            <a:r>
              <a:rPr lang="pt-BR" sz="2400" dirty="0" err="1">
                <a:solidFill>
                  <a:schemeClr val="bg1"/>
                </a:solidFill>
              </a:rPr>
              <a:t>Confea</a:t>
            </a:r>
            <a:r>
              <a:rPr lang="pt-BR" sz="2400" dirty="0">
                <a:solidFill>
                  <a:schemeClr val="bg1"/>
                </a:solidFill>
              </a:rPr>
              <a:t>/Crea deverão estar com registro ativo e não se encontrar em situação de inadimplência junto ao Crea-RS em que possuem representação</a:t>
            </a:r>
            <a:r>
              <a:rPr lang="pt-BR" sz="2400" dirty="0" smtClean="0">
                <a:solidFill>
                  <a:schemeClr val="bg1"/>
                </a:solidFill>
              </a:rPr>
              <a:t>.</a:t>
            </a:r>
          </a:p>
          <a:p>
            <a:pPr algn="just"/>
            <a:endParaRPr lang="pt-BR" sz="2400" dirty="0">
              <a:solidFill>
                <a:schemeClr val="bg1"/>
              </a:solidFill>
            </a:endParaRPr>
          </a:p>
          <a:p>
            <a:pPr algn="just"/>
            <a:r>
              <a:rPr lang="pt-BR" sz="2400" dirty="0">
                <a:solidFill>
                  <a:schemeClr val="bg1"/>
                </a:solidFill>
              </a:rPr>
              <a:t>Poderão ser aceitas entidades proponentes que estejam em fase de </a:t>
            </a:r>
            <a:r>
              <a:rPr lang="pt-BR" sz="2400" dirty="0" err="1">
                <a:solidFill>
                  <a:schemeClr val="bg1"/>
                </a:solidFill>
              </a:rPr>
              <a:t>pré</a:t>
            </a:r>
            <a:r>
              <a:rPr lang="pt-BR" sz="2400" dirty="0">
                <a:solidFill>
                  <a:schemeClr val="bg1"/>
                </a:solidFill>
              </a:rPr>
              <a:t>-registro no Sistema </a:t>
            </a:r>
            <a:r>
              <a:rPr lang="pt-BR" sz="2400" dirty="0" err="1">
                <a:solidFill>
                  <a:schemeClr val="bg1"/>
                </a:solidFill>
              </a:rPr>
              <a:t>Confea</a:t>
            </a:r>
            <a:r>
              <a:rPr lang="pt-BR" sz="2400" dirty="0">
                <a:solidFill>
                  <a:schemeClr val="bg1"/>
                </a:solidFill>
              </a:rPr>
              <a:t>/Crea, desde que juntada a declaração emitida pelo Crea-RS.</a:t>
            </a:r>
          </a:p>
          <a:p>
            <a:pPr algn="just"/>
            <a:r>
              <a:rPr lang="pt-BR" sz="2400" dirty="0">
                <a:solidFill>
                  <a:schemeClr val="bg1"/>
                </a:solidFill>
              </a:rPr>
              <a:t>São consideradas pessoas jurídicas com fins não econômicos: as associações; as fundações; e as instituições de educação superior que se organizem para fins não econômicos.</a:t>
            </a:r>
          </a:p>
        </p:txBody>
      </p:sp>
    </p:spTree>
    <p:extLst>
      <p:ext uri="{BB962C8B-B14F-4D97-AF65-F5344CB8AC3E}">
        <p14:creationId xmlns:p14="http://schemas.microsoft.com/office/powerpoint/2010/main" val="417272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4" name="Google Shape;183;g2b38eebc5cd_0_133"/>
          <p:cNvSpPr txBox="1"/>
          <p:nvPr/>
        </p:nvSpPr>
        <p:spPr>
          <a:xfrm>
            <a:off x="461658" y="307886"/>
            <a:ext cx="9497589" cy="646290"/>
          </a:xfrm>
          <a:prstGeom prst="rect">
            <a:avLst/>
          </a:prstGeom>
          <a:noFill/>
          <a:ln>
            <a:noFill/>
          </a:ln>
        </p:spPr>
        <p:txBody>
          <a:bodyPr spcFirstLastPara="1" wrap="square" lIns="91425" tIns="45700" rIns="91425" bIns="45700" anchor="t" anchorCtr="0">
            <a:spAutoFit/>
          </a:bodyPr>
          <a:lstStyle/>
          <a:p>
            <a:pPr lvl="0">
              <a:buSzPts val="4400"/>
            </a:pPr>
            <a:r>
              <a:rPr lang="pt-BR" sz="3600" b="1" cap="all" dirty="0">
                <a:solidFill>
                  <a:schemeClr val="bg1"/>
                </a:solidFill>
              </a:rPr>
              <a:t>DA INSCRIÇÃO De PROJETO</a:t>
            </a:r>
            <a:endParaRPr sz="3600" b="1" i="0" u="none" strike="noStrike" cap="none" dirty="0">
              <a:solidFill>
                <a:schemeClr val="bg1"/>
              </a:solidFill>
              <a:latin typeface="Maven Pro"/>
              <a:ea typeface="Maven Pro"/>
              <a:cs typeface="Maven Pro"/>
              <a:sym typeface="Maven Pro"/>
            </a:endParaRPr>
          </a:p>
        </p:txBody>
      </p:sp>
      <p:sp>
        <p:nvSpPr>
          <p:cNvPr id="5" name="Retângulo 4"/>
          <p:cNvSpPr/>
          <p:nvPr/>
        </p:nvSpPr>
        <p:spPr>
          <a:xfrm>
            <a:off x="461658" y="1309551"/>
            <a:ext cx="10367923" cy="4401205"/>
          </a:xfrm>
          <a:prstGeom prst="rect">
            <a:avLst/>
          </a:prstGeom>
        </p:spPr>
        <p:txBody>
          <a:bodyPr wrap="square">
            <a:spAutoFit/>
          </a:bodyPr>
          <a:lstStyle/>
          <a:p>
            <a:pPr marL="76200" marR="76200" algn="just">
              <a:spcBef>
                <a:spcPts val="600"/>
              </a:spcBef>
              <a:spcAft>
                <a:spcPts val="600"/>
              </a:spcAft>
            </a:pPr>
            <a:r>
              <a:rPr lang="pt-BR" sz="2400" b="1" dirty="0">
                <a:solidFill>
                  <a:schemeClr val="bg1"/>
                </a:solidFill>
                <a:latin typeface="Calibri" panose="020F0502020204030204" pitchFamily="34" charset="0"/>
              </a:rPr>
              <a:t>Cada projeto deverá ser objeto de um Plano de Trabalho de Patrocínio distinto</a:t>
            </a:r>
            <a:r>
              <a:rPr lang="pt-BR" sz="2400" b="1" dirty="0" smtClean="0">
                <a:solidFill>
                  <a:schemeClr val="bg1"/>
                </a:solidFill>
                <a:latin typeface="Calibri" panose="020F0502020204030204" pitchFamily="34" charset="0"/>
              </a:rPr>
              <a:t>.</a:t>
            </a:r>
          </a:p>
          <a:p>
            <a:pPr marL="76200" marR="76200" algn="just">
              <a:spcBef>
                <a:spcPts val="600"/>
              </a:spcBef>
              <a:spcAft>
                <a:spcPts val="600"/>
              </a:spcAft>
            </a:pPr>
            <a:endParaRPr lang="pt-BR" sz="2400" b="1" dirty="0">
              <a:solidFill>
                <a:schemeClr val="bg1"/>
              </a:solidFill>
              <a:latin typeface="Calibri" panose="020F0502020204030204" pitchFamily="34" charset="0"/>
            </a:endParaRPr>
          </a:p>
          <a:p>
            <a:pPr marL="76200" marR="76200" algn="just">
              <a:spcBef>
                <a:spcPts val="600"/>
              </a:spcBef>
              <a:spcAft>
                <a:spcPts val="600"/>
              </a:spcAft>
            </a:pPr>
            <a:r>
              <a:rPr lang="pt-BR" sz="2400" b="1" dirty="0">
                <a:solidFill>
                  <a:schemeClr val="bg1"/>
                </a:solidFill>
                <a:latin typeface="Calibri" panose="020F0502020204030204" pitchFamily="34" charset="0"/>
              </a:rPr>
              <a:t>Cada proponente poderá inscrever até 02 (dois) projetos de patrocínio, podendo ser: 1 (um) de evento e 1 (um) de publicação ou os 2 (dois) de evento ou os 2 (dois) de publicação</a:t>
            </a:r>
            <a:r>
              <a:rPr lang="pt-BR" sz="2400" b="1" dirty="0" smtClean="0">
                <a:solidFill>
                  <a:schemeClr val="bg1"/>
                </a:solidFill>
                <a:latin typeface="Calibri" panose="020F0502020204030204" pitchFamily="34" charset="0"/>
              </a:rPr>
              <a:t>.</a:t>
            </a:r>
          </a:p>
          <a:p>
            <a:pPr marL="76200" marR="76200" algn="just">
              <a:spcBef>
                <a:spcPts val="600"/>
              </a:spcBef>
              <a:spcAft>
                <a:spcPts val="600"/>
              </a:spcAft>
            </a:pPr>
            <a:endParaRPr lang="pt-BR" sz="2400" b="1" dirty="0">
              <a:solidFill>
                <a:schemeClr val="bg1"/>
              </a:solidFill>
              <a:latin typeface="Calibri" panose="020F0502020204030204" pitchFamily="34" charset="0"/>
            </a:endParaRPr>
          </a:p>
          <a:p>
            <a:pPr marL="76200" marR="76200" algn="just">
              <a:spcBef>
                <a:spcPts val="600"/>
              </a:spcBef>
              <a:spcAft>
                <a:spcPts val="600"/>
              </a:spcAft>
            </a:pPr>
            <a:r>
              <a:rPr lang="pt-BR" sz="2400" b="1" dirty="0">
                <a:solidFill>
                  <a:schemeClr val="bg1"/>
                </a:solidFill>
                <a:latin typeface="Calibri" panose="020F0502020204030204" pitchFamily="34" charset="0"/>
              </a:rPr>
              <a:t>Deverá ser enviado 1 (um) e-mail para cada Plano de Trabalho de Patrocínio, contendo toda documentação. Em caso de inscrição de 2 (dois) Planos de Trabalho de Patrocínio, faz-se necessário o envio de 2 (dois) e-mails separados, para o endereço: patrocinio@crea-rs.org.br.</a:t>
            </a:r>
          </a:p>
        </p:txBody>
      </p:sp>
    </p:spTree>
    <p:extLst>
      <p:ext uri="{BB962C8B-B14F-4D97-AF65-F5344CB8AC3E}">
        <p14:creationId xmlns:p14="http://schemas.microsoft.com/office/powerpoint/2010/main" val="2326937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4" name="Google Shape;191;g2b38eebc5cd_0_175"/>
          <p:cNvSpPr txBox="1"/>
          <p:nvPr/>
        </p:nvSpPr>
        <p:spPr>
          <a:xfrm>
            <a:off x="483694" y="175626"/>
            <a:ext cx="10687410" cy="5632271"/>
          </a:xfrm>
          <a:prstGeom prst="rect">
            <a:avLst/>
          </a:prstGeom>
          <a:noFill/>
          <a:ln>
            <a:noFill/>
          </a:ln>
        </p:spPr>
        <p:txBody>
          <a:bodyPr spcFirstLastPara="1" wrap="square" lIns="91425" tIns="45700" rIns="91425" bIns="45700" anchor="t" anchorCtr="0">
            <a:spAutoFit/>
          </a:bodyPr>
          <a:lstStyle/>
          <a:p>
            <a:pPr algn="just"/>
            <a:r>
              <a:rPr lang="pt-BR" sz="2400" b="1" dirty="0" smtClean="0">
                <a:solidFill>
                  <a:schemeClr val="bg1"/>
                </a:solidFill>
              </a:rPr>
              <a:t>É </a:t>
            </a:r>
            <a:r>
              <a:rPr lang="pt-BR" sz="2400" b="1" dirty="0">
                <a:solidFill>
                  <a:schemeClr val="bg1"/>
                </a:solidFill>
              </a:rPr>
              <a:t>vedada, após o ato de inscrição, qualquer alteração no projeto</a:t>
            </a:r>
            <a:r>
              <a:rPr lang="pt-BR" sz="2400" b="1" dirty="0" smtClean="0">
                <a:solidFill>
                  <a:schemeClr val="bg1"/>
                </a:solidFill>
              </a:rPr>
              <a:t>.</a:t>
            </a:r>
          </a:p>
          <a:p>
            <a:pPr algn="just"/>
            <a:endParaRPr lang="pt-BR" sz="2400" b="1" dirty="0">
              <a:solidFill>
                <a:schemeClr val="bg1"/>
              </a:solidFill>
            </a:endParaRPr>
          </a:p>
          <a:p>
            <a:pPr algn="just"/>
            <a:r>
              <a:rPr lang="pt-BR" sz="2400" b="1" dirty="0">
                <a:solidFill>
                  <a:schemeClr val="bg1"/>
                </a:solidFill>
              </a:rPr>
              <a:t>É vedado qualquer ato de diligência do Crea-RS</a:t>
            </a:r>
            <a:r>
              <a:rPr lang="pt-BR" sz="2400" b="1" dirty="0" smtClean="0">
                <a:solidFill>
                  <a:schemeClr val="bg1"/>
                </a:solidFill>
              </a:rPr>
              <a:t>.</a:t>
            </a:r>
          </a:p>
          <a:p>
            <a:pPr algn="just"/>
            <a:endParaRPr lang="pt-BR" sz="2400" b="1" dirty="0">
              <a:solidFill>
                <a:schemeClr val="bg1"/>
              </a:solidFill>
            </a:endParaRPr>
          </a:p>
          <a:p>
            <a:pPr algn="just"/>
            <a:r>
              <a:rPr lang="pt-BR" sz="2400" b="1" dirty="0">
                <a:solidFill>
                  <a:schemeClr val="bg1"/>
                </a:solidFill>
              </a:rPr>
              <a:t>As entidades de classe que inscreverem projeto para fins de patrocínio não poderão ter, em sua diretoria, conselheiro regional ou Presidente do Crea-RS, estendendo-se aos respectivos cônjuges e companheiros, bem como, a parentes em linha direta, colateral ou por afinidade, até o terceiro grau, no âmbito das parcerias a serem firmadas com o Crea-RS. </a:t>
            </a:r>
            <a:endParaRPr lang="pt-BR" sz="2400" b="1" dirty="0" smtClean="0">
              <a:solidFill>
                <a:schemeClr val="bg1"/>
              </a:solidFill>
            </a:endParaRPr>
          </a:p>
          <a:p>
            <a:pPr algn="just"/>
            <a:endParaRPr lang="pt-BR" sz="2400" b="1" dirty="0">
              <a:solidFill>
                <a:schemeClr val="bg1"/>
              </a:solidFill>
            </a:endParaRPr>
          </a:p>
          <a:p>
            <a:pPr algn="just"/>
            <a:r>
              <a:rPr lang="pt-BR" sz="2400" b="1" dirty="0">
                <a:solidFill>
                  <a:schemeClr val="bg1"/>
                </a:solidFill>
              </a:rPr>
              <a:t>Se algum membro da diretoria do proponente estiver exercendo quaisquer dos cargos acima citados no Crea-RS, deverá, tal membro, apresentar o protocolo de pedido de Licença da função de Conselheiro, informando o período do seu licenciamento.</a:t>
            </a:r>
          </a:p>
        </p:txBody>
      </p:sp>
    </p:spTree>
    <p:extLst>
      <p:ext uri="{BB962C8B-B14F-4D97-AF65-F5344CB8AC3E}">
        <p14:creationId xmlns:p14="http://schemas.microsoft.com/office/powerpoint/2010/main" val="993956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4" name="Google Shape;197;g2b38eebc5cd_0_187"/>
          <p:cNvSpPr txBox="1"/>
          <p:nvPr/>
        </p:nvSpPr>
        <p:spPr>
          <a:xfrm>
            <a:off x="560811" y="186700"/>
            <a:ext cx="10786562" cy="646290"/>
          </a:xfrm>
          <a:prstGeom prst="rect">
            <a:avLst/>
          </a:prstGeom>
          <a:noFill/>
          <a:ln>
            <a:noFill/>
          </a:ln>
        </p:spPr>
        <p:txBody>
          <a:bodyPr spcFirstLastPara="1" wrap="square" lIns="91425" tIns="45700" rIns="91425" bIns="45700" anchor="t" anchorCtr="0">
            <a:spAutoFit/>
          </a:bodyPr>
          <a:lstStyle/>
          <a:p>
            <a:pPr lvl="0">
              <a:buSzPts val="4400"/>
            </a:pPr>
            <a:r>
              <a:rPr lang="pt-BR" sz="3600" b="1" cap="all" dirty="0">
                <a:solidFill>
                  <a:schemeClr val="bg1"/>
                </a:solidFill>
              </a:rPr>
              <a:t>DO PAGAMENTO DA COTA DE PATROCÍNIO</a:t>
            </a:r>
            <a:endParaRPr sz="3600" b="1" i="0" u="none" strike="noStrike" cap="none" dirty="0">
              <a:solidFill>
                <a:schemeClr val="bg1"/>
              </a:solidFill>
              <a:latin typeface="Maven Pro"/>
              <a:ea typeface="Maven Pro"/>
              <a:cs typeface="Maven Pro"/>
              <a:sym typeface="Maven Pro"/>
            </a:endParaRPr>
          </a:p>
        </p:txBody>
      </p:sp>
      <p:sp>
        <p:nvSpPr>
          <p:cNvPr id="5" name="Google Shape;198;g2b38eebc5cd_0_187"/>
          <p:cNvSpPr txBox="1"/>
          <p:nvPr/>
        </p:nvSpPr>
        <p:spPr>
          <a:xfrm>
            <a:off x="560811" y="1110100"/>
            <a:ext cx="10786562" cy="5262939"/>
          </a:xfrm>
          <a:prstGeom prst="rect">
            <a:avLst/>
          </a:prstGeom>
          <a:noFill/>
          <a:ln>
            <a:noFill/>
          </a:ln>
        </p:spPr>
        <p:txBody>
          <a:bodyPr spcFirstLastPara="1" wrap="square" lIns="91425" tIns="45700" rIns="91425" bIns="45700" anchor="t" anchorCtr="0">
            <a:spAutoFit/>
          </a:bodyPr>
          <a:lstStyle/>
          <a:p>
            <a:pPr algn="just"/>
            <a:r>
              <a:rPr lang="pt-BR" sz="2400" b="1" dirty="0">
                <a:solidFill>
                  <a:schemeClr val="bg1"/>
                </a:solidFill>
              </a:rPr>
              <a:t>pagamento integral, no prazo de até 30 (trinta) dias após a comprovação da aplicação da cota de patrocínio na realização do objeto e a execução total das contrapartidas contratadas, desde que devidamente atestado pelo fiscal do contrato</a:t>
            </a:r>
            <a:r>
              <a:rPr lang="pt-BR" sz="2400" b="1" dirty="0" smtClean="0">
                <a:solidFill>
                  <a:schemeClr val="bg1"/>
                </a:solidFill>
              </a:rPr>
              <a:t>.</a:t>
            </a:r>
          </a:p>
          <a:p>
            <a:pPr algn="just"/>
            <a:endParaRPr lang="pt-BR" sz="2400" b="1" dirty="0">
              <a:solidFill>
                <a:schemeClr val="bg1"/>
              </a:solidFill>
            </a:endParaRPr>
          </a:p>
          <a:p>
            <a:pPr algn="just"/>
            <a:r>
              <a:rPr lang="pt-BR" sz="2400" b="1" dirty="0">
                <a:solidFill>
                  <a:schemeClr val="bg1"/>
                </a:solidFill>
              </a:rPr>
              <a:t>pagamento em duas parcelas, observados os seguintes critérios:</a:t>
            </a:r>
          </a:p>
          <a:p>
            <a:pPr algn="just"/>
            <a:r>
              <a:rPr lang="pt-BR" sz="2400" b="1" dirty="0">
                <a:solidFill>
                  <a:schemeClr val="bg1"/>
                </a:solidFill>
              </a:rPr>
              <a:t>50% da cota aprovada, no prazo de até 30 (trinta) dias, após a assinatura do contrato e apresentação parcial das contrapartidas oferecidas</a:t>
            </a:r>
            <a:r>
              <a:rPr lang="pt-BR" sz="2400" b="1" dirty="0" smtClean="0">
                <a:solidFill>
                  <a:schemeClr val="bg1"/>
                </a:solidFill>
              </a:rPr>
              <a:t>.</a:t>
            </a:r>
          </a:p>
          <a:p>
            <a:pPr algn="just"/>
            <a:endParaRPr lang="pt-BR" sz="2400" b="1" dirty="0">
              <a:solidFill>
                <a:schemeClr val="bg1"/>
              </a:solidFill>
            </a:endParaRPr>
          </a:p>
          <a:p>
            <a:pPr algn="just"/>
            <a:r>
              <a:rPr lang="pt-BR" sz="2400" b="1" dirty="0">
                <a:solidFill>
                  <a:schemeClr val="bg1"/>
                </a:solidFill>
              </a:rPr>
              <a:t>50% remanescente da cota aprovada, no prazo de até 30 (trinta) dias, após apresentação de Relatório de Execução de Patrocínio instruído com a comprovação da aplicação da cota de patrocínio na realização do objeto e a execução total das contrapartidas contratadas, atestada pelo fiscal do contrato.</a:t>
            </a:r>
          </a:p>
        </p:txBody>
      </p:sp>
    </p:spTree>
    <p:extLst>
      <p:ext uri="{BB962C8B-B14F-4D97-AF65-F5344CB8AC3E}">
        <p14:creationId xmlns:p14="http://schemas.microsoft.com/office/powerpoint/2010/main" val="3920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0"/>
        <p:cNvGrpSpPr/>
        <p:nvPr/>
      </p:nvGrpSpPr>
      <p:grpSpPr>
        <a:xfrm>
          <a:off x="0" y="0"/>
          <a:ext cx="0" cy="0"/>
          <a:chOff x="0" y="0"/>
          <a:chExt cx="0" cy="0"/>
        </a:xfrm>
      </p:grpSpPr>
      <p:sp>
        <p:nvSpPr>
          <p:cNvPr id="4" name="Google Shape;169;g2b38eebc5cd_0_97"/>
          <p:cNvSpPr txBox="1"/>
          <p:nvPr/>
        </p:nvSpPr>
        <p:spPr>
          <a:xfrm>
            <a:off x="637929" y="263818"/>
            <a:ext cx="6780000" cy="646290"/>
          </a:xfrm>
          <a:prstGeom prst="rect">
            <a:avLst/>
          </a:prstGeom>
          <a:noFill/>
          <a:ln>
            <a:noFill/>
          </a:ln>
        </p:spPr>
        <p:txBody>
          <a:bodyPr spcFirstLastPara="1" wrap="square" lIns="91425" tIns="45700" rIns="91425" bIns="45700" anchor="t" anchorCtr="0">
            <a:spAutoFit/>
          </a:bodyPr>
          <a:lstStyle/>
          <a:p>
            <a:pPr lvl="0">
              <a:buSzPts val="4400"/>
            </a:pPr>
            <a:r>
              <a:rPr lang="pt-BR" sz="3600" b="1" cap="all" dirty="0">
                <a:solidFill>
                  <a:schemeClr val="bg1"/>
                </a:solidFill>
              </a:rPr>
              <a:t>DAS CONTRAPARTIDAS</a:t>
            </a:r>
            <a:endParaRPr sz="3600" b="1" i="0" u="none" strike="noStrike" cap="none" dirty="0">
              <a:solidFill>
                <a:schemeClr val="bg1"/>
              </a:solidFill>
              <a:latin typeface="Maven Pro"/>
              <a:ea typeface="Maven Pro"/>
              <a:cs typeface="Maven Pro"/>
              <a:sym typeface="Maven Pro"/>
            </a:endParaRPr>
          </a:p>
        </p:txBody>
      </p:sp>
      <p:sp>
        <p:nvSpPr>
          <p:cNvPr id="5" name="Google Shape;170;g2b38eebc5cd_0_97"/>
          <p:cNvSpPr txBox="1"/>
          <p:nvPr/>
        </p:nvSpPr>
        <p:spPr>
          <a:xfrm>
            <a:off x="472675" y="1010286"/>
            <a:ext cx="11017917" cy="5847714"/>
          </a:xfrm>
          <a:prstGeom prst="rect">
            <a:avLst/>
          </a:prstGeom>
          <a:noFill/>
          <a:ln>
            <a:noFill/>
          </a:ln>
        </p:spPr>
        <p:txBody>
          <a:bodyPr spcFirstLastPara="1" wrap="square" lIns="91425" tIns="45700" rIns="91425" bIns="45700" anchor="t" anchorCtr="0">
            <a:spAutoFit/>
          </a:bodyPr>
          <a:lstStyle/>
          <a:p>
            <a:pPr algn="just"/>
            <a:r>
              <a:rPr lang="pt-BR" sz="2200" b="1" u="sng" dirty="0">
                <a:solidFill>
                  <a:schemeClr val="bg1"/>
                </a:solidFill>
              </a:rPr>
              <a:t>Contrapartida de imagem:</a:t>
            </a:r>
            <a:r>
              <a:rPr lang="pt-BR" sz="2200" b="1" dirty="0">
                <a:solidFill>
                  <a:schemeClr val="bg1"/>
                </a:solidFill>
              </a:rPr>
              <a:t> </a:t>
            </a:r>
            <a:r>
              <a:rPr lang="pt-BR" sz="2000" dirty="0">
                <a:solidFill>
                  <a:schemeClr val="bg1"/>
                </a:solidFill>
              </a:rPr>
              <a:t>inserção da logomarca, citação ou menção do Crea-RS como Patrocinador, tais como:</a:t>
            </a:r>
          </a:p>
          <a:p>
            <a:pPr algn="just"/>
            <a:r>
              <a:rPr lang="pt-BR" sz="2000" dirty="0">
                <a:solidFill>
                  <a:schemeClr val="bg1"/>
                </a:solidFill>
              </a:rPr>
              <a:t>Exposição da marca do Patrocinador e/ou de seus produtos e serviços nas peças de divulgação do projeto;</a:t>
            </a:r>
          </a:p>
          <a:p>
            <a:pPr algn="just"/>
            <a:r>
              <a:rPr lang="pt-BR" sz="2000" dirty="0">
                <a:solidFill>
                  <a:schemeClr val="bg1"/>
                </a:solidFill>
              </a:rPr>
              <a:t>Citação do Patrocinador e/ou de seus produtos e serviços nas peças de divulgação ou durante a realização do projeto.</a:t>
            </a:r>
          </a:p>
          <a:p>
            <a:pPr algn="just"/>
            <a:r>
              <a:rPr lang="pt-BR" sz="2000" dirty="0">
                <a:solidFill>
                  <a:schemeClr val="bg1"/>
                </a:solidFill>
              </a:rPr>
              <a:t>distribuição e/ou exibição de material institucional do Crea-RS, reforçando o papel finalístico deste Conselho.</a:t>
            </a:r>
          </a:p>
          <a:p>
            <a:pPr algn="just"/>
            <a:r>
              <a:rPr lang="pt-BR" sz="2200" b="1" u="sng" dirty="0">
                <a:solidFill>
                  <a:schemeClr val="bg1"/>
                </a:solidFill>
              </a:rPr>
              <a:t>Contrapartida negocial: </a:t>
            </a:r>
            <a:r>
              <a:rPr lang="pt-BR" sz="2000" dirty="0">
                <a:solidFill>
                  <a:schemeClr val="bg1"/>
                </a:solidFill>
              </a:rPr>
              <a:t>iniciativas negociais oriundas dessa parceria, de acordo com a disponibilidade do Regional e em comum acordo entre as partes;</a:t>
            </a:r>
          </a:p>
          <a:p>
            <a:pPr algn="just"/>
            <a:r>
              <a:rPr lang="pt-BR" sz="2000" dirty="0">
                <a:solidFill>
                  <a:schemeClr val="bg1"/>
                </a:solidFill>
              </a:rPr>
              <a:t>Cessão de estande: é obrigatório que o patrocinada opte por um dos modelos de estandes disponíveis no link: </a:t>
            </a:r>
            <a:r>
              <a:rPr lang="pt-BR" sz="2000" dirty="0">
                <a:solidFill>
                  <a:schemeClr val="bg1"/>
                </a:solidFill>
                <a:hlinkClick r:id="rId4"/>
              </a:rPr>
              <a:t>https://www.crea-rs.org.br/site/documentos/edital-patrocinio-estandes2025.pdf</a:t>
            </a:r>
            <a:r>
              <a:rPr lang="pt-BR" sz="2000" dirty="0">
                <a:solidFill>
                  <a:schemeClr val="bg1"/>
                </a:solidFill>
              </a:rPr>
              <a:t>.</a:t>
            </a:r>
          </a:p>
          <a:p>
            <a:pPr algn="just"/>
            <a:r>
              <a:rPr lang="pt-BR" sz="2200" b="1" u="sng" dirty="0">
                <a:solidFill>
                  <a:schemeClr val="bg1"/>
                </a:solidFill>
              </a:rPr>
              <a:t>Cessão de estande:</a:t>
            </a:r>
            <a:r>
              <a:rPr lang="pt-BR" sz="2000" u="sng" dirty="0">
                <a:solidFill>
                  <a:schemeClr val="bg1"/>
                </a:solidFill>
              </a:rPr>
              <a:t> </a:t>
            </a:r>
            <a:r>
              <a:rPr lang="pt-BR" sz="2000" dirty="0">
                <a:solidFill>
                  <a:schemeClr val="bg1"/>
                </a:solidFill>
              </a:rPr>
              <a:t>só será pontuado em eventos que indiquem a expectativa de público acima de 200 pessoas.</a:t>
            </a:r>
          </a:p>
          <a:p>
            <a:pPr algn="just"/>
            <a:r>
              <a:rPr lang="pt-BR" sz="2000" dirty="0">
                <a:solidFill>
                  <a:schemeClr val="bg1"/>
                </a:solidFill>
              </a:rPr>
              <a:t>Contrapartida de sustentabilidade: adoção, pelo Patrocinado, de práticas voltadas ao desenvolvimento social e ambiental.</a:t>
            </a:r>
          </a:p>
          <a:p>
            <a:pPr marL="0" marR="0" lvl="0" indent="0" algn="l" rtl="0">
              <a:lnSpc>
                <a:spcPct val="150000"/>
              </a:lnSpc>
              <a:spcBef>
                <a:spcPts val="0"/>
              </a:spcBef>
              <a:spcAft>
                <a:spcPts val="0"/>
              </a:spcAft>
              <a:buClr>
                <a:srgbClr val="000000"/>
              </a:buClr>
              <a:buSzPts val="2400"/>
              <a:buFont typeface="Arial"/>
              <a:buNone/>
            </a:pPr>
            <a:endParaRPr sz="2000" b="0" i="0" u="none" strike="noStrike" cap="none" dirty="0">
              <a:solidFill>
                <a:srgbClr val="000000"/>
              </a:solidFill>
              <a:latin typeface="Maven Pro"/>
              <a:ea typeface="Maven Pro"/>
              <a:cs typeface="Maven Pro"/>
              <a:sym typeface="Maven Pro"/>
            </a:endParaRPr>
          </a:p>
        </p:txBody>
      </p:sp>
    </p:spTree>
    <p:extLst>
      <p:ext uri="{BB962C8B-B14F-4D97-AF65-F5344CB8AC3E}">
        <p14:creationId xmlns:p14="http://schemas.microsoft.com/office/powerpoint/2010/main" val="3632730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1677</Words>
  <Application>Microsoft Office PowerPoint</Application>
  <PresentationFormat>Widescreen</PresentationFormat>
  <Paragraphs>151</Paragraphs>
  <Slides>16</Slides>
  <Notes>16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16</vt:i4>
      </vt:variant>
    </vt:vector>
  </HeadingPairs>
  <TitlesOfParts>
    <vt:vector size="21" baseType="lpstr">
      <vt:lpstr>Calibri</vt:lpstr>
      <vt:lpstr>Maven Pro</vt:lpstr>
      <vt:lpstr>Arial</vt:lpstr>
      <vt:lpstr>Trebuchet MS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Letícia Lima | Talenses Group</dc:creator>
  <cp:lastModifiedBy>Juliana C. C. Perez</cp:lastModifiedBy>
  <cp:revision>50</cp:revision>
  <cp:lastPrinted>2025-04-08T19:47:01Z</cp:lastPrinted>
  <dcterms:created xsi:type="dcterms:W3CDTF">2021-08-19T17:41:09Z</dcterms:created>
  <dcterms:modified xsi:type="dcterms:W3CDTF">2025-04-10T12:32:32Z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0x0101004F0EE17647D7B24F998E27E1AD8B3090</vt:lpwstr>
  </property>
</Properties>
</file>